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61"/>
  </p:notesMasterIdLst>
  <p:sldIdLst>
    <p:sldId id="599" r:id="rId2"/>
    <p:sldId id="600" r:id="rId3"/>
    <p:sldId id="430" r:id="rId4"/>
    <p:sldId id="588" r:id="rId5"/>
    <p:sldId id="439" r:id="rId6"/>
    <p:sldId id="297" r:id="rId7"/>
    <p:sldId id="299" r:id="rId8"/>
    <p:sldId id="300" r:id="rId9"/>
    <p:sldId id="298" r:id="rId10"/>
    <p:sldId id="586" r:id="rId11"/>
    <p:sldId id="587" r:id="rId12"/>
    <p:sldId id="519" r:id="rId13"/>
    <p:sldId id="492" r:id="rId14"/>
    <p:sldId id="275" r:id="rId15"/>
    <p:sldId id="529" r:id="rId16"/>
    <p:sldId id="583" r:id="rId17"/>
    <p:sldId id="577" r:id="rId18"/>
    <p:sldId id="530" r:id="rId19"/>
    <p:sldId id="531" r:id="rId20"/>
    <p:sldId id="440" r:id="rId21"/>
    <p:sldId id="568" r:id="rId22"/>
    <p:sldId id="441" r:id="rId23"/>
    <p:sldId id="518" r:id="rId24"/>
    <p:sldId id="522" r:id="rId25"/>
    <p:sldId id="318" r:id="rId26"/>
    <p:sldId id="443" r:id="rId27"/>
    <p:sldId id="444" r:id="rId28"/>
    <p:sldId id="520" r:id="rId29"/>
    <p:sldId id="552" r:id="rId30"/>
    <p:sldId id="344" r:id="rId31"/>
    <p:sldId id="598" r:id="rId32"/>
    <p:sldId id="601" r:id="rId33"/>
    <p:sldId id="554" r:id="rId34"/>
    <p:sldId id="596" r:id="rId35"/>
    <p:sldId id="555" r:id="rId36"/>
    <p:sldId id="602" r:id="rId37"/>
    <p:sldId id="340" r:id="rId38"/>
    <p:sldId id="449" r:id="rId39"/>
    <p:sldId id="319" r:id="rId40"/>
    <p:sldId id="514" r:id="rId41"/>
    <p:sldId id="590" r:id="rId42"/>
    <p:sldId id="511" r:id="rId43"/>
    <p:sldId id="410" r:id="rId44"/>
    <p:sldId id="450" r:id="rId45"/>
    <p:sldId id="454" r:id="rId46"/>
    <p:sldId id="592" r:id="rId47"/>
    <p:sldId id="517" r:id="rId48"/>
    <p:sldId id="593" r:id="rId49"/>
    <p:sldId id="603" r:id="rId50"/>
    <p:sldId id="594" r:id="rId51"/>
    <p:sldId id="411" r:id="rId52"/>
    <p:sldId id="561" r:id="rId53"/>
    <p:sldId id="311" r:id="rId54"/>
    <p:sldId id="293" r:id="rId55"/>
    <p:sldId id="256" r:id="rId56"/>
    <p:sldId id="582" r:id="rId57"/>
    <p:sldId id="272" r:id="rId58"/>
    <p:sldId id="294" r:id="rId59"/>
    <p:sldId id="327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9" autoAdjust="0"/>
    <p:restoredTop sz="82975" autoAdjust="0"/>
  </p:normalViewPr>
  <p:slideViewPr>
    <p:cSldViewPr>
      <p:cViewPr varScale="1">
        <p:scale>
          <a:sx n="85" d="100"/>
          <a:sy n="85" d="100"/>
        </p:scale>
        <p:origin x="139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58AF9-5FD4-426D-9FE5-7AA8B845228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B012D-B41D-4895-A7BB-B768DC188D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A9CDDC-339E-4A75-9A53-C2672AA6655A}" type="slidenum">
              <a:rPr lang="en-CA"/>
              <a:pPr/>
              <a:t>3</a:t>
            </a:fld>
            <a:endParaRPr lang="en-CA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fr-CA" dirty="0" err="1"/>
              <a:t>Female</a:t>
            </a:r>
            <a:r>
              <a:rPr lang="fr-CA" dirty="0"/>
              <a:t>: </a:t>
            </a:r>
            <a:r>
              <a:rPr lang="fr-CA" dirty="0" err="1"/>
              <a:t>severe</a:t>
            </a:r>
            <a:r>
              <a:rPr lang="fr-CA" dirty="0"/>
              <a:t> </a:t>
            </a:r>
            <a:r>
              <a:rPr lang="fr-CA" dirty="0" err="1"/>
              <a:t>pelvic</a:t>
            </a:r>
            <a:r>
              <a:rPr lang="fr-CA" dirty="0"/>
              <a:t> fracture and </a:t>
            </a:r>
            <a:r>
              <a:rPr lang="fr-CA" dirty="0" err="1"/>
              <a:t>bony</a:t>
            </a:r>
            <a:r>
              <a:rPr lang="fr-CA" dirty="0"/>
              <a:t> </a:t>
            </a:r>
            <a:r>
              <a:rPr lang="fr-CA" dirty="0" err="1"/>
              <a:t>displacement</a:t>
            </a:r>
            <a:r>
              <a:rPr lang="fr-CA" dirty="0"/>
              <a:t> </a:t>
            </a:r>
            <a:r>
              <a:rPr lang="fr-CA" dirty="0" err="1"/>
              <a:t>along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lacerations</a:t>
            </a:r>
            <a:r>
              <a:rPr lang="fr-CA" dirty="0"/>
              <a:t> </a:t>
            </a:r>
            <a:r>
              <a:rPr lang="fr-CA" dirty="0" err="1"/>
              <a:t>through</a:t>
            </a:r>
            <a:r>
              <a:rPr lang="fr-CA" dirty="0"/>
              <a:t> the </a:t>
            </a:r>
            <a:r>
              <a:rPr lang="fr-CA" dirty="0" err="1"/>
              <a:t>bladder</a:t>
            </a:r>
            <a:r>
              <a:rPr lang="fr-CA" dirty="0"/>
              <a:t> neck and </a:t>
            </a:r>
            <a:r>
              <a:rPr lang="fr-CA" dirty="0" err="1"/>
              <a:t>vagina</a:t>
            </a:r>
            <a:r>
              <a:rPr lang="fr-CA" dirty="0"/>
              <a:t> are </a:t>
            </a:r>
            <a:r>
              <a:rPr lang="fr-CA" dirty="0" err="1"/>
              <a:t>present</a:t>
            </a:r>
            <a:r>
              <a:rPr lang="fr-CA" dirty="0"/>
              <a:t> in cases of </a:t>
            </a:r>
            <a:r>
              <a:rPr lang="fr-CA" dirty="0" err="1"/>
              <a:t>urethral</a:t>
            </a:r>
            <a:r>
              <a:rPr lang="fr-CA" dirty="0"/>
              <a:t> trauma.</a:t>
            </a:r>
          </a:p>
          <a:p>
            <a:pPr>
              <a:buFontTx/>
              <a:buChar char="-"/>
            </a:pPr>
            <a:r>
              <a:rPr lang="fr-CA" dirty="0" err="1"/>
              <a:t>Morbidity</a:t>
            </a:r>
            <a:r>
              <a:rPr lang="fr-CA" dirty="0"/>
              <a:t>: 15%</a:t>
            </a:r>
            <a:r>
              <a:rPr lang="fr-CA" baseline="0" dirty="0"/>
              <a:t> </a:t>
            </a:r>
            <a:r>
              <a:rPr lang="fr-CA" dirty="0"/>
              <a:t> Men </a:t>
            </a:r>
            <a:r>
              <a:rPr lang="fr-CA" dirty="0" err="1"/>
              <a:t>from</a:t>
            </a:r>
            <a:r>
              <a:rPr lang="fr-CA" dirty="0"/>
              <a:t> 19-51! In </a:t>
            </a:r>
            <a:r>
              <a:rPr lang="fr-CA" dirty="0" err="1"/>
              <a:t>previous</a:t>
            </a:r>
            <a:r>
              <a:rPr lang="fr-CA" dirty="0"/>
              <a:t> </a:t>
            </a:r>
            <a:r>
              <a:rPr lang="fr-CA" dirty="0" err="1"/>
              <a:t>studies</a:t>
            </a:r>
            <a:r>
              <a:rPr lang="fr-CA" dirty="0"/>
              <a:t>, </a:t>
            </a:r>
            <a:r>
              <a:rPr lang="fr-CA" dirty="0" err="1"/>
              <a:t>depending</a:t>
            </a:r>
            <a:r>
              <a:rPr lang="fr-CA" dirty="0"/>
              <a:t> on the </a:t>
            </a:r>
            <a:r>
              <a:rPr lang="fr-CA" dirty="0" err="1"/>
              <a:t>method</a:t>
            </a:r>
            <a:r>
              <a:rPr lang="fr-CA" dirty="0"/>
              <a:t> </a:t>
            </a:r>
            <a:r>
              <a:rPr lang="fr-CA" dirty="0" err="1"/>
              <a:t>used</a:t>
            </a:r>
            <a:r>
              <a:rPr lang="fr-CA" dirty="0"/>
              <a:t> to </a:t>
            </a:r>
            <a:r>
              <a:rPr lang="fr-CA" dirty="0" err="1"/>
              <a:t>repair</a:t>
            </a:r>
            <a:r>
              <a:rPr lang="fr-CA" dirty="0"/>
              <a:t> the </a:t>
            </a:r>
            <a:r>
              <a:rPr lang="fr-CA" dirty="0" err="1"/>
              <a:t>urethra</a:t>
            </a:r>
            <a:r>
              <a:rPr lang="fr-CA" dirty="0"/>
              <a:t>, the rate of Incontinence/impotence </a:t>
            </a:r>
            <a:r>
              <a:rPr lang="fr-CA" dirty="0" err="1"/>
              <a:t>is</a:t>
            </a:r>
            <a:r>
              <a:rPr lang="fr-CA" dirty="0"/>
              <a:t> up to 70%, </a:t>
            </a:r>
            <a:r>
              <a:rPr lang="fr-CA" dirty="0" err="1"/>
              <a:t>needing</a:t>
            </a:r>
            <a:r>
              <a:rPr lang="fr-CA" dirty="0"/>
              <a:t> RE-</a:t>
            </a:r>
            <a:r>
              <a:rPr lang="fr-CA" dirty="0" err="1"/>
              <a:t>operation</a:t>
            </a:r>
            <a:r>
              <a:rPr lang="fr-CA" dirty="0"/>
              <a:t> to correct the </a:t>
            </a:r>
            <a:r>
              <a:rPr lang="fr-CA" dirty="0" err="1"/>
              <a:t>problem</a:t>
            </a:r>
            <a:r>
              <a:rPr lang="fr-CA" dirty="0"/>
              <a:t>.</a:t>
            </a:r>
          </a:p>
          <a:p>
            <a:pPr>
              <a:buFontTx/>
              <a:buChar char="-"/>
            </a:pPr>
            <a:r>
              <a:rPr lang="fr-CA" dirty="0"/>
              <a:t>Journal of </a:t>
            </a:r>
            <a:r>
              <a:rPr lang="fr-CA" dirty="0" err="1"/>
              <a:t>Urology</a:t>
            </a:r>
            <a:r>
              <a:rPr lang="fr-CA" dirty="0"/>
              <a:t>, 1996 : </a:t>
            </a:r>
            <a:r>
              <a:rPr lang="fr-CA" dirty="0" err="1"/>
              <a:t>Stricture</a:t>
            </a:r>
            <a:r>
              <a:rPr lang="fr-CA" dirty="0"/>
              <a:t>:49-97%. Impotence:0-36%. Incontinence: 0-21%. (Impotence and incontinence </a:t>
            </a:r>
            <a:r>
              <a:rPr lang="fr-CA" dirty="0" err="1"/>
              <a:t>is</a:t>
            </a:r>
            <a:r>
              <a:rPr lang="fr-CA" dirty="0"/>
              <a:t> a complication of </a:t>
            </a:r>
            <a:r>
              <a:rPr lang="fr-CA" dirty="0" err="1"/>
              <a:t>procedures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less</a:t>
            </a:r>
            <a:r>
              <a:rPr lang="fr-CA" dirty="0"/>
              <a:t> </a:t>
            </a:r>
            <a:r>
              <a:rPr lang="fr-CA" dirty="0" err="1"/>
              <a:t>strictures</a:t>
            </a:r>
            <a:r>
              <a:rPr lang="fr-CA" dirty="0"/>
              <a:t>.</a:t>
            </a:r>
          </a:p>
          <a:p>
            <a:pPr>
              <a:buFontTx/>
              <a:buChar char="-"/>
            </a:pPr>
            <a:r>
              <a:rPr lang="en-CA" dirty="0"/>
              <a:t>Foley catheter is C.-I. if you suspect urethral trauma.</a:t>
            </a:r>
          </a:p>
          <a:p>
            <a:pPr>
              <a:buFontTx/>
              <a:buChar char="-"/>
            </a:pPr>
            <a:endParaRPr lang="fr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A2B568-F982-446D-B4FA-CBB8A3AF99BF}" type="slidenum">
              <a:rPr lang="en-CA"/>
              <a:pPr/>
              <a:t>5</a:t>
            </a:fld>
            <a:endParaRPr lang="en-CA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Blood at the urethral </a:t>
            </a:r>
            <a:r>
              <a:rPr lang="en-US" dirty="0" err="1"/>
              <a:t>meatus</a:t>
            </a:r>
            <a:r>
              <a:rPr lang="en-US" dirty="0"/>
              <a:t> is the single most important sign of urethral injury (</a:t>
            </a:r>
            <a:r>
              <a:rPr lang="en-US" u="sng" dirty="0" err="1"/>
              <a:t>Urethroragia</a:t>
            </a:r>
            <a:r>
              <a:rPr lang="en-US" dirty="0"/>
              <a:t>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Rectal examination may reveal a large pelvic hematoma with the prostate displaced superiorly.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B012D-B41D-4895-A7BB-B768DC188DC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94A19B-D864-4311-9D55-5E62F88832A2}" type="slidenum">
              <a:rPr lang="en-CA"/>
              <a:pPr/>
              <a:t>20</a:t>
            </a:fld>
            <a:endParaRPr lang="en-CA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CA"/>
              <a:t>KUB to identify pelvic fracture, bony displacement, foreign objects.</a:t>
            </a:r>
          </a:p>
          <a:p>
            <a:pPr>
              <a:buFontTx/>
              <a:buChar char="-"/>
            </a:pPr>
            <a:r>
              <a:rPr lang="en-CA"/>
              <a:t>Christmas tree adapter on the end of a 60cc syringe.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fld id="{65B3C47C-A244-4FD0-8DAD-EEBAD7377AC1}" type="slidenum">
              <a:rPr lang="en-US" altLang="en-US">
                <a:latin typeface="Times New Roman" charset="0"/>
              </a:rPr>
              <a:pPr/>
              <a:t>24</a:t>
            </a:fld>
            <a:endParaRPr lang="en-US" altLang="en-US">
              <a:latin typeface="Times New Roman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40B19-F581-4ECB-BB78-270F4BAAE2A5}" type="slidenum">
              <a:rPr lang="en-CA"/>
              <a:pPr/>
              <a:t>38</a:t>
            </a:fld>
            <a:endParaRPr lang="en-CA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- bulbous injury is the most common urethral injury</a:t>
            </a:r>
          </a:p>
          <a:p>
            <a:r>
              <a:rPr lang="fr-CA"/>
              <a:t>- direct trauma so history is very suggestive (fall astride a bicycle, post, etc.)</a:t>
            </a:r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906EB5-A6A6-4D59-980D-308686A4E612}" type="slidenum">
              <a:rPr lang="en-CA"/>
              <a:pPr/>
              <a:t>44</a:t>
            </a:fld>
            <a:endParaRPr lang="en-CA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CA"/>
              <a:t>Penile injury confined by Buck’s fascia. Corporal rupture during intercourse. Scrotum normal.</a:t>
            </a:r>
          </a:p>
          <a:p>
            <a:pPr>
              <a:buFontTx/>
              <a:buChar char="-"/>
            </a:pPr>
            <a:r>
              <a:rPr lang="en-CA"/>
              <a:t>SLEEVE hematoma.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C9C5D-00E6-42DE-A830-D0EB56C03FB8}" type="slidenum">
              <a:rPr lang="en-CA"/>
              <a:pPr/>
              <a:t>45</a:t>
            </a:fld>
            <a:endParaRPr lang="en-CA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CA"/>
              <a:t>Anterior urethral rupture through Buck’s fascia confined by Colles’ fascia.</a:t>
            </a:r>
          </a:p>
          <a:p>
            <a:pPr>
              <a:buFontTx/>
              <a:buChar char="-"/>
            </a:pPr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4709-3956-4D56-822C-9598BA757C40}" type="datetime1">
              <a:rPr lang="en-US" smtClean="0"/>
              <a:t>11/8/2024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9FE35-4C45-4CAF-A958-71E46117B5BA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9357-20F5-451B-8EEC-A46DAE657DC2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6CA89-3CA7-474B-BF95-DA4006ACA27D}" type="datetime1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0043-893E-46DD-A697-AE3D1432EB0D}" type="datetime1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3F81-FFDE-40E8-B026-3DEB53968193}" type="datetime1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FE70-D6ED-4FE4-B894-636BA9EFD520}" type="datetime1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7BB-B7D1-471D-9E2D-F3ACF6A158E6}" type="datetime1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71DD-1A0F-4EDC-942E-E7AC217FC68C}" type="datetime1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BB08C-0EC0-4F78-B714-DC2E815A252E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5DCC-6456-40F2-A8E9-0A7926CEB2E8}" type="datetime1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7517E8B-28DC-406A-8493-5088069DCB07}" type="datetime1">
              <a:rPr lang="en-US" smtClean="0"/>
              <a:t>11/8/2024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IN"/>
              <a:t>tushitamfoundation.com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8104E36-BADB-4F9E-A49C-49714A13A6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/>
              <a:t>tushitamfoundation.com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5FCACF2-E275-4E55-8133-532A4893A50E}" type="datetime1">
              <a:rPr lang="en-US" smtClean="0"/>
              <a:t>11/8/2024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IN"/>
              <a:t>tushitamfoundation.com</a:t>
            </a: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A9DE250-0C84-4CB4-9020-F30E890A4F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FA2B63-C0EB-4722-86D8-CE2B333C9603}" type="datetime1">
              <a:rPr lang="en-US" smtClean="0"/>
              <a:t>11/8/2024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/>
              <a:t>tushitamfoundation.com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949C9E-6878-4237-8516-54EECD726D6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video" Target="file:///C:\Documents%20and%20Settings\Andriy\&#1052;&#1086;&#1080;%20&#1076;&#1086;&#1082;&#1091;&#1084;&#1077;&#1085;&#1090;&#1099;\FILM\film-\uro62.mpg" TargetMode="External"/><Relationship Id="rId7" Type="http://schemas.openxmlformats.org/officeDocument/2006/relationships/image" Target="../media/image18.jpeg"/><Relationship Id="rId2" Type="http://schemas.openxmlformats.org/officeDocument/2006/relationships/video" Target="file:///C:\Documents%20and%20Settings\Andriy\&#1052;&#1086;&#1080;%20&#1076;&#1086;&#1082;&#1091;&#1084;&#1077;&#1085;&#1090;&#1099;\FILM\film-\uro63.mpg" TargetMode="External"/><Relationship Id="rId1" Type="http://schemas.openxmlformats.org/officeDocument/2006/relationships/video" Target="file:///C:\Documents%20and%20Settings\Andriy\&#1052;&#1086;&#1080;%20&#1076;&#1086;&#1082;&#1091;&#1084;&#1077;&#1085;&#1090;&#1099;\FILM\film-\uro61.mpg" TargetMode="Externa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13.xml"/><Relationship Id="rId4" Type="http://schemas.openxmlformats.org/officeDocument/2006/relationships/video" Target="file:///C:\Documents%20and%20Settings\Andriy\&#1052;&#1086;&#1080;%20&#1076;&#1086;&#1082;&#1091;&#1084;&#1077;&#1085;&#1090;&#1099;\FILM\film-\uro64.mpg" TargetMode="External"/><Relationship Id="rId9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12400" b="1" i="1" u="sng" dirty="0">
                <a:solidFill>
                  <a:srgbClr val="FF0000"/>
                </a:solidFill>
                <a:latin typeface="Arial Black" pitchFamily="34" charset="0"/>
              </a:rPr>
              <a:t>URETHRAL INJURY</a:t>
            </a:r>
          </a:p>
          <a:p>
            <a:pPr>
              <a:buNone/>
            </a:pPr>
            <a:r>
              <a:rPr lang="en-US" sz="2000" b="1" dirty="0"/>
              <a:t>					     </a:t>
            </a:r>
            <a:r>
              <a:rPr lang="en-US" sz="4100" b="1" dirty="0">
                <a:solidFill>
                  <a:srgbClr val="7030A0"/>
                </a:solidFill>
                <a:latin typeface="+mj-lt"/>
              </a:rPr>
              <a:t>     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BA4AF-0213-42FE-FF47-6624B1358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Urethral trauma : Introduction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The male urethra :</a:t>
            </a:r>
          </a:p>
          <a:p>
            <a:pPr>
              <a:buNone/>
            </a:pPr>
            <a:r>
              <a:rPr lang="en-US" sz="2800" dirty="0">
                <a:latin typeface="+mj-lt"/>
              </a:rPr>
              <a:t>		- Anatomy</a:t>
            </a:r>
          </a:p>
          <a:p>
            <a:pPr>
              <a:buNone/>
            </a:pPr>
            <a:r>
              <a:rPr lang="en-US" sz="2800" dirty="0">
                <a:latin typeface="+mj-lt"/>
              </a:rPr>
              <a:t>		-Posterior urethral injury, c/f &amp; management</a:t>
            </a:r>
          </a:p>
          <a:p>
            <a:pPr>
              <a:buNone/>
            </a:pPr>
            <a:r>
              <a:rPr lang="en-US" sz="2800" dirty="0">
                <a:latin typeface="+mj-lt"/>
              </a:rPr>
              <a:t>		-Anterior urethral injury, c/f &amp; management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The female urethra</a:t>
            </a:r>
          </a:p>
          <a:p>
            <a:pPr>
              <a:buNone/>
            </a:pPr>
            <a:r>
              <a:rPr lang="en-US" sz="2800" dirty="0">
                <a:latin typeface="+mj-lt"/>
              </a:rPr>
              <a:t>		-Anatomy</a:t>
            </a:r>
          </a:p>
          <a:p>
            <a:pPr>
              <a:buNone/>
            </a:pPr>
            <a:r>
              <a:rPr lang="en-US" sz="2800" dirty="0">
                <a:latin typeface="+mj-lt"/>
              </a:rPr>
              <a:t>		-Injury, C/f &amp; management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D42783-EA15-11B9-F4F5-24E1FBF9F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Urethral</a:t>
            </a:r>
            <a:r>
              <a:rPr lang="fr-CA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Trauma :</a:t>
            </a:r>
            <a:r>
              <a:rPr lang="en-CA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357298"/>
            <a:ext cx="8701118" cy="5214974"/>
          </a:xfrm>
        </p:spPr>
        <p:txBody>
          <a:bodyPr>
            <a:normAutofit lnSpcReduction="10000"/>
          </a:bodyPr>
          <a:lstStyle/>
          <a:p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dirty="0"/>
              <a:t>Relatively uncommon</a:t>
            </a:r>
            <a:r>
              <a:rPr lang="en-US" altLang="en-US" sz="3600" dirty="0"/>
              <a:t> </a:t>
            </a:r>
          </a:p>
          <a:p>
            <a:r>
              <a:rPr lang="fr-CA" sz="3600" dirty="0"/>
              <a:t>10-20% of all injured patients</a:t>
            </a:r>
          </a:p>
          <a:p>
            <a:r>
              <a:rPr lang="en-US" altLang="en-US" sz="3600" dirty="0"/>
              <a:t>Mostly males, but can happen in females</a:t>
            </a: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dirty="0"/>
              <a:t>Usually associated with pelvic fractures or straddle-type falls 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Various parts of the urethra may be lacerated, transected, or contused</a:t>
            </a:r>
          </a:p>
          <a:p>
            <a:r>
              <a:rPr lang="en-US" sz="3600" dirty="0"/>
              <a:t>Vast majority are due to blunt  trauma</a:t>
            </a:r>
            <a:endParaRPr lang="en-CA" sz="3600" dirty="0"/>
          </a:p>
          <a:p>
            <a:pPr>
              <a:buNone/>
            </a:pPr>
            <a:endParaRPr lang="en-CA" sz="3600" dirty="0">
              <a:solidFill>
                <a:srgbClr val="0070C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4DC808-2488-6D10-372B-D323A1A0C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400" dirty="0"/>
              <a:t>Gross </a:t>
            </a:r>
            <a:r>
              <a:rPr lang="en-US" sz="4400" dirty="0" err="1"/>
              <a:t>hematuria</a:t>
            </a:r>
            <a:r>
              <a:rPr lang="en-US" sz="4400" dirty="0"/>
              <a:t> and pelvic fracture = urethral injury until proven otherwise</a:t>
            </a:r>
          </a:p>
          <a:p>
            <a:r>
              <a:rPr lang="en-US" sz="4400" dirty="0"/>
              <a:t>The big 4 clues to urethral injury:</a:t>
            </a:r>
          </a:p>
          <a:p>
            <a:pPr lvl="1"/>
            <a:r>
              <a:rPr lang="en-US" sz="4400" dirty="0"/>
              <a:t>Blood at </a:t>
            </a:r>
            <a:r>
              <a:rPr lang="en-US" sz="4400" dirty="0" err="1"/>
              <a:t>meatus</a:t>
            </a:r>
            <a:endParaRPr lang="en-US" sz="4400" dirty="0"/>
          </a:p>
          <a:p>
            <a:pPr lvl="1"/>
            <a:r>
              <a:rPr lang="en-US" sz="4400" dirty="0"/>
              <a:t>Gross </a:t>
            </a:r>
            <a:r>
              <a:rPr lang="en-US" sz="4400" dirty="0" err="1"/>
              <a:t>hematuria</a:t>
            </a:r>
            <a:endParaRPr lang="en-US" sz="4400" dirty="0"/>
          </a:p>
          <a:p>
            <a:pPr lvl="1"/>
            <a:r>
              <a:rPr lang="en-US" sz="4400" dirty="0"/>
              <a:t>Inability to void</a:t>
            </a:r>
          </a:p>
          <a:p>
            <a:pPr lvl="1"/>
            <a:r>
              <a:rPr lang="en-US" sz="4400" dirty="0"/>
              <a:t>swelling of penis/labia </a:t>
            </a:r>
            <a:r>
              <a:rPr lang="en-US" sz="4400" dirty="0" err="1"/>
              <a:t>majora</a:t>
            </a:r>
            <a:endParaRPr lang="en-US" sz="4400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ABAE8A-9C14-CBC0-5889-77385FC6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895600" y="6324600"/>
            <a:ext cx="4800600" cy="533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6934200" cy="1143000"/>
          </a:xfrm>
        </p:spPr>
        <p:txBody>
          <a:bodyPr/>
          <a:lstStyle/>
          <a:p>
            <a:r>
              <a:rPr lang="fr-CA" dirty="0" err="1"/>
              <a:t>Urethral</a:t>
            </a:r>
            <a:r>
              <a:rPr lang="fr-CA" dirty="0"/>
              <a:t> rupture</a:t>
            </a:r>
            <a:endParaRPr lang="en-CA" dirty="0"/>
          </a:p>
        </p:txBody>
      </p:sp>
      <p:pic>
        <p:nvPicPr>
          <p:cNvPr id="24579" name="Picture 3" descr="E:\Data\Medecine\Presentations\GU Trauma\urethral-rup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990600"/>
            <a:ext cx="4808538" cy="5410200"/>
          </a:xfrm>
          <a:prstGeom prst="rect">
            <a:avLst/>
          </a:prstGeom>
          <a:noFill/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00400" y="6461125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A" sz="1000" i="1">
                <a:solidFill>
                  <a:schemeClr val="bg2"/>
                </a:solidFill>
              </a:rPr>
              <a:t>From McAnich JW. In Tanagho EA, McAninch JW, editors: Smith’s general urology, ed 14, Norwalk, Conn, 1995, Appleton &amp; Lange.</a:t>
            </a:r>
            <a:endParaRPr lang="en-CA" sz="1000" i="1">
              <a:solidFill>
                <a:schemeClr val="bg2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81A653-63BC-45A6-00AC-446010F0E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MALE URETHRA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+mj-lt"/>
              </a:rPr>
              <a:t>A membranous canal for ext discharge of urine &amp; seminal fluid</a:t>
            </a:r>
          </a:p>
          <a:p>
            <a:r>
              <a:rPr lang="en-US" sz="2800" dirty="0">
                <a:latin typeface="+mj-lt"/>
              </a:rPr>
              <a:t>About 8 inches (20cm) long</a:t>
            </a:r>
          </a:p>
          <a:p>
            <a:r>
              <a:rPr lang="en-US" sz="2800" dirty="0">
                <a:latin typeface="+mj-lt"/>
              </a:rPr>
              <a:t>Extends from the neck of bladder to the external urinary </a:t>
            </a:r>
            <a:r>
              <a:rPr lang="en-US" sz="2800" dirty="0" err="1">
                <a:latin typeface="+mj-lt"/>
              </a:rPr>
              <a:t>meatus</a:t>
            </a:r>
            <a:r>
              <a:rPr lang="en-US" sz="2800" dirty="0">
                <a:latin typeface="+mj-lt"/>
              </a:rPr>
              <a:t> on the tip of the </a:t>
            </a:r>
            <a:r>
              <a:rPr lang="en-US" sz="2800" dirty="0" err="1">
                <a:latin typeface="+mj-lt"/>
              </a:rPr>
              <a:t>glans</a:t>
            </a:r>
            <a:r>
              <a:rPr lang="en-US" sz="2800" dirty="0">
                <a:latin typeface="+mj-lt"/>
              </a:rPr>
              <a:t> penis</a:t>
            </a:r>
          </a:p>
          <a:p>
            <a:r>
              <a:rPr lang="en-US" sz="2800" dirty="0">
                <a:latin typeface="+mj-lt"/>
              </a:rPr>
              <a:t>Divided into three parts:-</a:t>
            </a:r>
          </a:p>
          <a:p>
            <a:pPr lvl="1"/>
            <a:r>
              <a:rPr lang="en-US" sz="2800" dirty="0">
                <a:latin typeface="+mj-lt"/>
              </a:rPr>
              <a:t>Prostatic</a:t>
            </a:r>
          </a:p>
          <a:p>
            <a:pPr lvl="1"/>
            <a:r>
              <a:rPr lang="en-US" sz="2800" dirty="0">
                <a:latin typeface="+mj-lt"/>
              </a:rPr>
              <a:t>Membranous</a:t>
            </a:r>
          </a:p>
          <a:p>
            <a:pPr lvl="1"/>
            <a:r>
              <a:rPr lang="en-US" sz="2800" dirty="0">
                <a:latin typeface="+mj-lt"/>
              </a:rPr>
              <a:t>Penile</a:t>
            </a:r>
          </a:p>
          <a:p>
            <a:endParaRPr lang="en-US" sz="2800" dirty="0">
              <a:solidFill>
                <a:srgbClr val="0070C0"/>
              </a:solidFill>
              <a:latin typeface="+mj-lt"/>
            </a:endParaRPr>
          </a:p>
          <a:p>
            <a:endParaRPr lang="en-US" sz="28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057131-42DA-468B-BF1B-A015A9163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Font typeface="Wingdings" pitchFamily="2" charset="2"/>
              <a:buNone/>
              <a:defRPr/>
            </a:pPr>
            <a:endParaRPr lang="en-US" sz="3200" b="1" dirty="0">
              <a:latin typeface="+mj-lt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en-US" sz="3200" b="1" dirty="0">
                <a:solidFill>
                  <a:srgbClr val="7030A0"/>
                </a:solidFill>
                <a:latin typeface="+mj-lt"/>
              </a:rPr>
              <a:t>Prostatic urethra </a:t>
            </a: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Length=3 cm</a:t>
            </a: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Extends from neck of bladder inside prostate gland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Structures openings into prostatic urethra: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Ejaculatory ducts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Ducts of prostate gland</a:t>
            </a:r>
          </a:p>
          <a:p>
            <a:pPr>
              <a:defRPr/>
            </a:pPr>
            <a:endParaRPr lang="en-US" sz="3200" dirty="0">
              <a:latin typeface="+mj-lt"/>
            </a:endParaRPr>
          </a:p>
          <a:p>
            <a:endParaRPr lang="en-US" sz="32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A9EC6-710C-F775-57EF-81EF59BD6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US" sz="44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Membranous urethra</a:t>
            </a:r>
          </a:p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Length=1 cm</a:t>
            </a:r>
          </a:p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Surrounded by external urethral sphincter</a:t>
            </a:r>
          </a:p>
          <a:p>
            <a:pPr eaLnBrk="0" hangingPunct="0">
              <a:buClr>
                <a:schemeClr val="hlink"/>
              </a:buClr>
              <a:buSzPct val="80000"/>
              <a:buNone/>
              <a:defRPr/>
            </a:pPr>
            <a:r>
              <a:rPr lang="en-US" sz="4400" b="1" kern="0" dirty="0">
                <a:latin typeface="+mj-lt"/>
                <a:cs typeface="Arial" pitchFamily="34" charset="0"/>
              </a:rPr>
              <a:t>      </a:t>
            </a:r>
            <a:r>
              <a:rPr lang="en-US" sz="4000" b="1" kern="0" dirty="0">
                <a:solidFill>
                  <a:srgbClr val="7030A0"/>
                </a:solidFill>
                <a:latin typeface="+mj-lt"/>
                <a:cs typeface="Arial" pitchFamily="34" charset="0"/>
              </a:rPr>
              <a:t>Penile (spongy) urethra</a:t>
            </a:r>
          </a:p>
          <a:p>
            <a:pPr eaLnBrk="0" hangingPunct="0">
              <a:buClr>
                <a:schemeClr val="hlink"/>
              </a:buClr>
              <a:buSzPct val="80000"/>
              <a:defRPr/>
            </a:pPr>
            <a:r>
              <a:rPr 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Length=16 cm</a:t>
            </a:r>
          </a:p>
          <a:p>
            <a:pPr eaLnBrk="0" hangingPunct="0">
              <a:buClr>
                <a:schemeClr val="hlink"/>
              </a:buClr>
              <a:buSzPct val="80000"/>
              <a:defRPr/>
            </a:pPr>
            <a:r>
              <a:rPr 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Extends inside penis &amp; opens externally through external urethral orifice</a:t>
            </a:r>
          </a:p>
          <a:p>
            <a:pPr eaLnBrk="0" hangingPunct="0"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en-US" sz="2800" kern="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800D3-4F35-377C-72B5-6EEED40E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C:\Documents and Settings\Free User\My Documents\My Pictures\zxds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31831" y="1935163"/>
            <a:ext cx="6680338" cy="4389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5C0B14-9FFF-11FF-E8A0-4A921C07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  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76200"/>
            <a:ext cx="83820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 descr="23-17_UrBlddrStrctr_3"/>
          <p:cNvPicPr>
            <a:picLocks noChangeAspect="1" noChangeArrowheads="1"/>
          </p:cNvPicPr>
          <p:nvPr/>
        </p:nvPicPr>
        <p:blipFill>
          <a:blip r:embed="rId2"/>
          <a:srcRect t="30000" b="16364"/>
          <a:stretch>
            <a:fillRect/>
          </a:stretch>
        </p:blipFill>
        <p:spPr bwMode="auto">
          <a:xfrm>
            <a:off x="2786050" y="1954231"/>
            <a:ext cx="5829300" cy="4046537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428728" y="2714620"/>
            <a:ext cx="2785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1. Prostatic urethra_______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285852" y="3143248"/>
            <a:ext cx="3067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2. Membranous urethra____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071538" y="4357694"/>
            <a:ext cx="357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3. Spongy or penile urethra_____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143372" y="2071678"/>
            <a:ext cx="16690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_______</a:t>
            </a:r>
            <a:r>
              <a:rPr lang="en-US" dirty="0" err="1"/>
              <a:t>trigone</a:t>
            </a:r>
            <a:endParaRPr lang="en-US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500826" y="4000504"/>
            <a:ext cx="869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female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465AF38-250C-94E1-CCD9-40BB4FC8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+mj-lt"/>
              </a:rPr>
              <a:t>According to location :- the male urethra</a:t>
            </a:r>
          </a:p>
          <a:p>
            <a:pPr>
              <a:buNone/>
            </a:pPr>
            <a:r>
              <a:rPr lang="en-US" dirty="0">
                <a:latin typeface="+mj-lt"/>
              </a:rPr>
              <a:t>      </a:t>
            </a:r>
            <a:r>
              <a:rPr lang="en-US" dirty="0">
                <a:latin typeface="+mj-lt"/>
                <a:sym typeface="Wingdings" pitchFamily="2" charset="2"/>
              </a:rPr>
              <a:t></a:t>
            </a:r>
            <a:r>
              <a:rPr lang="en-US" dirty="0">
                <a:latin typeface="+mj-lt"/>
              </a:rPr>
              <a:t>1.Anterior urethra:</a:t>
            </a:r>
          </a:p>
          <a:p>
            <a:pPr>
              <a:buNone/>
            </a:pPr>
            <a:r>
              <a:rPr lang="en-US" dirty="0">
                <a:latin typeface="+mj-lt"/>
              </a:rPr>
              <a:t>                       - bulbous &amp; pendulous</a:t>
            </a:r>
          </a:p>
          <a:p>
            <a:pPr>
              <a:buNone/>
            </a:pPr>
            <a:r>
              <a:rPr lang="en-US" dirty="0">
                <a:latin typeface="+mj-lt"/>
              </a:rPr>
              <a:t>      </a:t>
            </a:r>
            <a:r>
              <a:rPr lang="en-US" dirty="0">
                <a:latin typeface="+mj-lt"/>
                <a:sym typeface="Wingdings" pitchFamily="2" charset="2"/>
              </a:rPr>
              <a:t></a:t>
            </a:r>
            <a:r>
              <a:rPr lang="en-US" dirty="0">
                <a:latin typeface="+mj-lt"/>
              </a:rPr>
              <a:t>2.Posterior urethra:</a:t>
            </a:r>
          </a:p>
          <a:p>
            <a:pPr>
              <a:buNone/>
            </a:pPr>
            <a:r>
              <a:rPr lang="en-US" dirty="0">
                <a:latin typeface="+mj-lt"/>
              </a:rPr>
              <a:t>                         - </a:t>
            </a:r>
            <a:r>
              <a:rPr lang="en-US" dirty="0" err="1">
                <a:latin typeface="+mj-lt"/>
              </a:rPr>
              <a:t>membrano</a:t>
            </a:r>
            <a:r>
              <a:rPr lang="en-US" dirty="0">
                <a:latin typeface="+mj-lt"/>
              </a:rPr>
              <a:t> – prostatic</a:t>
            </a:r>
          </a:p>
          <a:p>
            <a:r>
              <a:rPr lang="en-US" dirty="0">
                <a:solidFill>
                  <a:srgbClr val="7030A0"/>
                </a:solidFill>
                <a:latin typeface="+mj-lt"/>
              </a:rPr>
              <a:t>Divided into </a:t>
            </a:r>
            <a:r>
              <a:rPr lang="en-US" dirty="0">
                <a:latin typeface="+mj-lt"/>
              </a:rPr>
              <a:t>:-</a:t>
            </a:r>
          </a:p>
          <a:p>
            <a:pPr>
              <a:buNone/>
            </a:pPr>
            <a:r>
              <a:rPr lang="en-US" dirty="0">
                <a:latin typeface="+mj-lt"/>
                <a:sym typeface="Wingdings" pitchFamily="2" charset="2"/>
              </a:rPr>
              <a:t>		1</a:t>
            </a:r>
            <a:r>
              <a:rPr lang="en-US" dirty="0">
                <a:latin typeface="+mj-lt"/>
              </a:rPr>
              <a:t>. Anterior &amp;</a:t>
            </a:r>
          </a:p>
          <a:p>
            <a:pPr>
              <a:buNone/>
            </a:pPr>
            <a:r>
              <a:rPr lang="en-US" dirty="0">
                <a:latin typeface="+mj-lt"/>
                <a:sym typeface="Wingdings" pitchFamily="2" charset="2"/>
              </a:rPr>
              <a:t>		2. </a:t>
            </a:r>
            <a:r>
              <a:rPr lang="en-US" dirty="0">
                <a:latin typeface="+mj-lt"/>
              </a:rPr>
              <a:t>Posterior urethral injuries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579EDA-FC59-A4AF-8AA5-58AC59874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4400" b="1" u="sng" dirty="0">
                <a:solidFill>
                  <a:srgbClr val="FF0000"/>
                </a:solidFill>
              </a:rPr>
              <a:t>Posterior Urethral Trauma: Etiology</a:t>
            </a:r>
            <a:endParaRPr lang="en-US" sz="4400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+mj-lt"/>
              </a:rPr>
              <a:t>Mechanism: </a:t>
            </a:r>
            <a:r>
              <a:rPr lang="fr-CA" sz="3200" dirty="0">
                <a:latin typeface="+mj-lt"/>
              </a:rPr>
              <a:t>Violent </a:t>
            </a:r>
            <a:r>
              <a:rPr lang="fr-CA" sz="3200" dirty="0" err="1">
                <a:latin typeface="+mj-lt"/>
              </a:rPr>
              <a:t>external</a:t>
            </a:r>
            <a:r>
              <a:rPr lang="fr-CA" sz="3200" dirty="0">
                <a:latin typeface="+mj-lt"/>
              </a:rPr>
              <a:t> force</a:t>
            </a:r>
            <a:endParaRPr lang="en-US" sz="3200" dirty="0">
              <a:latin typeface="+mj-lt"/>
            </a:endParaRPr>
          </a:p>
          <a:p>
            <a:r>
              <a:rPr lang="en-US" altLang="en-US" sz="3200" dirty="0">
                <a:latin typeface="+mj-lt"/>
              </a:rPr>
              <a:t>Bilateral pubic </a:t>
            </a:r>
            <a:r>
              <a:rPr lang="en-US" altLang="en-US" sz="3200" dirty="0" err="1">
                <a:latin typeface="+mj-lt"/>
              </a:rPr>
              <a:t>rami</a:t>
            </a:r>
            <a:r>
              <a:rPr lang="en-US" altLang="en-US" sz="3200" dirty="0">
                <a:latin typeface="+mj-lt"/>
              </a:rPr>
              <a:t> fractures (straddle fracture) and sacroiliac fracture</a:t>
            </a:r>
            <a:endParaRPr lang="fr-CA" sz="3200" dirty="0">
              <a:latin typeface="+mj-lt"/>
            </a:endParaRPr>
          </a:p>
          <a:p>
            <a:r>
              <a:rPr lang="fr-CA" sz="3200" dirty="0" err="1">
                <a:latin typeface="+mj-lt"/>
              </a:rPr>
              <a:t>Pelvic</a:t>
            </a:r>
            <a:r>
              <a:rPr lang="fr-CA" sz="3200" dirty="0">
                <a:latin typeface="+mj-lt"/>
              </a:rPr>
              <a:t> # : 25% of </a:t>
            </a:r>
            <a:r>
              <a:rPr lang="fr-CA" sz="3200" dirty="0" err="1">
                <a:latin typeface="+mj-lt"/>
              </a:rPr>
              <a:t>Posterior</a:t>
            </a:r>
            <a:r>
              <a:rPr lang="fr-CA" sz="3200" dirty="0">
                <a:latin typeface="+mj-lt"/>
              </a:rPr>
              <a:t> </a:t>
            </a:r>
            <a:r>
              <a:rPr lang="fr-CA" sz="3200" dirty="0" err="1">
                <a:latin typeface="+mj-lt"/>
              </a:rPr>
              <a:t>urethral</a:t>
            </a:r>
            <a:r>
              <a:rPr lang="fr-CA" sz="3200" dirty="0">
                <a:latin typeface="+mj-lt"/>
              </a:rPr>
              <a:t> </a:t>
            </a:r>
            <a:r>
              <a:rPr lang="fr-CA" sz="3200" dirty="0" err="1">
                <a:latin typeface="+mj-lt"/>
              </a:rPr>
              <a:t>injury</a:t>
            </a:r>
            <a:endParaRPr lang="fr-CA" sz="3200" dirty="0">
              <a:latin typeface="+mj-lt"/>
            </a:endParaRPr>
          </a:p>
          <a:p>
            <a:pPr>
              <a:buSzPct val="50000"/>
            </a:pPr>
            <a:r>
              <a:rPr lang="en-US" altLang="en-US" sz="3200" dirty="0">
                <a:latin typeface="+mj-lt"/>
              </a:rPr>
              <a:t>Associated bladder rupture in 10-17%</a:t>
            </a:r>
          </a:p>
          <a:p>
            <a:pPr>
              <a:buSzPct val="50000"/>
            </a:pPr>
            <a:r>
              <a:rPr lang="en-US" altLang="en-US" sz="3200" dirty="0">
                <a:latin typeface="+mj-lt"/>
              </a:rPr>
              <a:t>Rectal injury can lead to urethral-rectal fistula in 8%</a:t>
            </a:r>
            <a:r>
              <a:rPr lang="en-US" sz="3200" dirty="0">
                <a:latin typeface="+mj-lt"/>
              </a:rPr>
              <a:t> </a:t>
            </a:r>
          </a:p>
          <a:p>
            <a:pPr>
              <a:buSzPct val="50000"/>
            </a:pPr>
            <a:r>
              <a:rPr lang="en-US" sz="3200" dirty="0">
                <a:latin typeface="+mj-lt"/>
              </a:rPr>
              <a:t>73% is complete, 27% partial</a:t>
            </a:r>
            <a:endParaRPr lang="en-US" altLang="en-US" sz="3200" dirty="0">
              <a:latin typeface="+mj-lt"/>
            </a:endParaRPr>
          </a:p>
          <a:p>
            <a:endParaRPr lang="en-US" sz="32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F65D7-1852-51F2-2681-79E1EBC1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E:\Data\Medecine\Presentations\GU Trauma\straddle-fra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52400"/>
            <a:ext cx="6477000" cy="5954713"/>
          </a:xfrm>
          <a:prstGeom prst="rect">
            <a:avLst/>
          </a:prstGeom>
          <a:noFill/>
        </p:spPr>
      </p:pic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1600200" y="6324600"/>
            <a:ext cx="7315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CA" sz="1800" dirty="0" err="1">
                <a:solidFill>
                  <a:schemeClr val="tx1"/>
                </a:solidFill>
              </a:rPr>
              <a:t>Kozin</a:t>
            </a:r>
            <a:r>
              <a:rPr lang="fr-CA" sz="1800" dirty="0">
                <a:solidFill>
                  <a:schemeClr val="tx1"/>
                </a:solidFill>
              </a:rPr>
              <a:t>, </a:t>
            </a:r>
            <a:r>
              <a:rPr lang="fr-CA" sz="1800" dirty="0" err="1">
                <a:solidFill>
                  <a:schemeClr val="tx1"/>
                </a:solidFill>
              </a:rPr>
              <a:t>Berlet</a:t>
            </a:r>
            <a:r>
              <a:rPr lang="fr-CA" sz="1800" dirty="0">
                <a:solidFill>
                  <a:schemeClr val="tx1"/>
                </a:solidFill>
              </a:rPr>
              <a:t>. </a:t>
            </a:r>
            <a:r>
              <a:rPr lang="fr-CA" sz="1800" i="1" dirty="0" err="1">
                <a:solidFill>
                  <a:schemeClr val="tx1"/>
                </a:solidFill>
              </a:rPr>
              <a:t>Handbook</a:t>
            </a:r>
            <a:r>
              <a:rPr lang="fr-CA" sz="1800" i="1" dirty="0">
                <a:solidFill>
                  <a:schemeClr val="tx1"/>
                </a:solidFill>
              </a:rPr>
              <a:t> of Common </a:t>
            </a:r>
            <a:r>
              <a:rPr lang="fr-CA" sz="1800" i="1" dirty="0" err="1">
                <a:solidFill>
                  <a:schemeClr val="tx1"/>
                </a:solidFill>
              </a:rPr>
              <a:t>Orthopaedic</a:t>
            </a:r>
            <a:r>
              <a:rPr lang="fr-CA" sz="1800" i="1" dirty="0">
                <a:solidFill>
                  <a:schemeClr val="tx1"/>
                </a:solidFill>
              </a:rPr>
              <a:t> Fractures</a:t>
            </a:r>
            <a:r>
              <a:rPr lang="fr-CA" sz="1800" dirty="0">
                <a:solidFill>
                  <a:schemeClr val="tx1"/>
                </a:solidFill>
              </a:rPr>
              <a:t>, 4</a:t>
            </a:r>
            <a:r>
              <a:rPr lang="fr-CA" sz="1800" baseline="30000" dirty="0">
                <a:solidFill>
                  <a:schemeClr val="tx1"/>
                </a:solidFill>
              </a:rPr>
              <a:t>th</a:t>
            </a:r>
            <a:r>
              <a:rPr lang="fr-CA" sz="1800" dirty="0">
                <a:solidFill>
                  <a:schemeClr val="tx1"/>
                </a:solidFill>
              </a:rPr>
              <a:t> </a:t>
            </a:r>
            <a:r>
              <a:rPr lang="fr-CA" sz="1800" dirty="0" err="1">
                <a:solidFill>
                  <a:schemeClr val="tx1"/>
                </a:solidFill>
              </a:rPr>
              <a:t>ed</a:t>
            </a:r>
            <a:r>
              <a:rPr lang="fr-CA" sz="1800" dirty="0">
                <a:solidFill>
                  <a:schemeClr val="tx1"/>
                </a:solidFill>
              </a:rPr>
              <a:t>., 2000.</a:t>
            </a:r>
            <a:endParaRPr lang="en-CA" sz="1800" dirty="0">
              <a:solidFill>
                <a:schemeClr val="tx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910D7-1D53-D752-64C4-B9E280583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4" name="Picture 6" descr="case3_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390524"/>
            <a:ext cx="9001188" cy="6110310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CB961-558D-8152-7821-2D512B94E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08012"/>
          </a:xfrm>
        </p:spPr>
        <p:txBody>
          <a:bodyPr/>
          <a:lstStyle/>
          <a:p>
            <a:r>
              <a:rPr lang="en-US" sz="3200" dirty="0"/>
              <a:t>   </a:t>
            </a:r>
            <a:endParaRPr lang="ru-RU" sz="3200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301625" y="1052513"/>
            <a:ext cx="8540750" cy="504666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i="1" u="sng" dirty="0">
                <a:solidFill>
                  <a:srgbClr val="7030A0"/>
                </a:solidFill>
              </a:rPr>
              <a:t>Symptoms:</a:t>
            </a:r>
            <a:r>
              <a:rPr lang="en-US" sz="4400" b="1" i="1" dirty="0">
                <a:solidFill>
                  <a:srgbClr val="7030A0"/>
                </a:solidFill>
              </a:rPr>
              <a:t> -</a:t>
            </a:r>
          </a:p>
          <a:p>
            <a:r>
              <a:rPr lang="en-US" sz="4400" dirty="0">
                <a:latin typeface="+mj-lt"/>
              </a:rPr>
              <a:t>C/O -lower abd pain</a:t>
            </a:r>
          </a:p>
          <a:p>
            <a:r>
              <a:rPr lang="en-US" sz="4400" dirty="0">
                <a:latin typeface="+mj-lt"/>
              </a:rPr>
              <a:t> H/O -crushing injury to the pelvis is usually obtained</a:t>
            </a:r>
          </a:p>
          <a:p>
            <a:r>
              <a:rPr lang="fr-CA" sz="4400" dirty="0">
                <a:latin typeface="+mj-lt"/>
              </a:rPr>
              <a:t>Gross </a:t>
            </a:r>
            <a:r>
              <a:rPr lang="fr-CA" sz="4400" dirty="0" err="1">
                <a:latin typeface="+mj-lt"/>
              </a:rPr>
              <a:t>hematuria</a:t>
            </a:r>
            <a:r>
              <a:rPr lang="fr-CA" sz="4400" dirty="0">
                <a:latin typeface="+mj-lt"/>
              </a:rPr>
              <a:t> in 98%</a:t>
            </a:r>
          </a:p>
          <a:p>
            <a:r>
              <a:rPr lang="fr-CA" sz="4400" dirty="0" err="1">
                <a:latin typeface="+mj-lt"/>
              </a:rPr>
              <a:t>Inability</a:t>
            </a:r>
            <a:r>
              <a:rPr lang="fr-CA" sz="4400" dirty="0">
                <a:latin typeface="+mj-lt"/>
              </a:rPr>
              <a:t> to </a:t>
            </a:r>
            <a:r>
              <a:rPr lang="fr-CA" sz="4400" dirty="0" err="1">
                <a:latin typeface="+mj-lt"/>
              </a:rPr>
              <a:t>void</a:t>
            </a:r>
            <a:endParaRPr lang="fr-CA" sz="4400" dirty="0">
              <a:latin typeface="+mj-lt"/>
            </a:endParaRPr>
          </a:p>
          <a:p>
            <a:endParaRPr lang="en-US" sz="3600" dirty="0"/>
          </a:p>
          <a:p>
            <a:endParaRPr lang="en-US" sz="3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BFE95E-3B61-D98E-C52C-6AC09E19A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17600" b="1" i="1" u="sng" dirty="0">
                <a:solidFill>
                  <a:srgbClr val="7030A0"/>
                </a:solidFill>
                <a:latin typeface="+mj-lt"/>
              </a:rPr>
              <a:t>Signs: -</a:t>
            </a:r>
          </a:p>
          <a:p>
            <a:r>
              <a:rPr lang="en-US" sz="12800" dirty="0">
                <a:latin typeface="+mj-lt"/>
              </a:rPr>
              <a:t>Blood at the urethral </a:t>
            </a:r>
            <a:r>
              <a:rPr lang="en-US" sz="12800" dirty="0" err="1">
                <a:latin typeface="+mj-lt"/>
              </a:rPr>
              <a:t>meatus</a:t>
            </a:r>
            <a:r>
              <a:rPr lang="en-US" sz="12800" dirty="0">
                <a:latin typeface="+mj-lt"/>
              </a:rPr>
              <a:t>  (</a:t>
            </a:r>
            <a:r>
              <a:rPr lang="en-US" sz="12800" u="sng" dirty="0" err="1">
                <a:latin typeface="+mj-lt"/>
              </a:rPr>
              <a:t>Urethroragia</a:t>
            </a:r>
            <a:r>
              <a:rPr lang="en-US" sz="12800" dirty="0">
                <a:latin typeface="+mj-lt"/>
              </a:rPr>
              <a:t>)</a:t>
            </a:r>
          </a:p>
          <a:p>
            <a:r>
              <a:rPr lang="en-US" sz="12800" dirty="0">
                <a:latin typeface="+mj-lt"/>
              </a:rPr>
              <a:t>Suprapubic tenderness and the presence of pelvic fracture </a:t>
            </a:r>
          </a:p>
          <a:p>
            <a:r>
              <a:rPr lang="en-US" sz="12800" dirty="0">
                <a:latin typeface="+mj-lt"/>
              </a:rPr>
              <a:t>A large developing pelvic hematoma may be palpated</a:t>
            </a:r>
          </a:p>
          <a:p>
            <a:r>
              <a:rPr lang="en-US" sz="12800" dirty="0">
                <a:latin typeface="+mj-lt"/>
              </a:rPr>
              <a:t> Perineal or suprapubic contusions are often noted </a:t>
            </a:r>
            <a:endParaRPr lang="fr-CA" sz="12800" dirty="0">
              <a:latin typeface="+mj-lt"/>
            </a:endParaRPr>
          </a:p>
          <a:p>
            <a:r>
              <a:rPr lang="en-US" sz="12800" dirty="0">
                <a:latin typeface="+mj-lt"/>
              </a:rPr>
              <a:t>large pelvic hematoma with the prostate displaced superiorly on DRE </a:t>
            </a:r>
            <a:endParaRPr lang="ru-RU" sz="128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360CE2-23C1-6B90-B538-6571C67B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141108_1023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0278" y="1935163"/>
            <a:ext cx="7803444" cy="4389437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73DB7-0520-FD05-3851-975F3C6D1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en-US" sz="3600" dirty="0"/>
              <a:t>  </a:t>
            </a:r>
            <a:endParaRPr lang="ru-RU" sz="36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214422"/>
            <a:ext cx="7891488" cy="487523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800" b="1" u="sng" dirty="0">
                <a:solidFill>
                  <a:srgbClr val="7030A0"/>
                </a:solidFill>
              </a:rPr>
              <a:t>Laboratory Findings</a:t>
            </a:r>
            <a:r>
              <a:rPr lang="en-US" b="1" u="sng" dirty="0">
                <a:solidFill>
                  <a:srgbClr val="7030A0"/>
                </a:solidFill>
              </a:rPr>
              <a:t>:-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/>
              <a:t> </a:t>
            </a:r>
            <a:r>
              <a:rPr lang="en-US" sz="4000" dirty="0">
                <a:latin typeface="+mj-lt"/>
              </a:rPr>
              <a:t>Anemia due to hemorrhage may be noted</a:t>
            </a:r>
          </a:p>
          <a:p>
            <a:r>
              <a:rPr lang="en-US" sz="4000" dirty="0">
                <a:latin typeface="+mj-lt"/>
              </a:rPr>
              <a:t> Urine usually cannot be obtained initially, since pt should not void and catheterization should not be attempted</a:t>
            </a:r>
            <a:r>
              <a:rPr lang="en-US" dirty="0"/>
              <a:t>.</a:t>
            </a:r>
            <a:r>
              <a:rPr lang="ru-RU" dirty="0"/>
              <a:t>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59897F-4F00-7B3B-C89B-AD96DDF38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tushitamfoundation.com</a:t>
            </a:r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1825"/>
          </a:xfrm>
        </p:spPr>
        <p:txBody>
          <a:bodyPr/>
          <a:lstStyle/>
          <a:p>
            <a:r>
              <a:rPr lang="en-US" sz="2800" b="1" dirty="0"/>
              <a:t>   </a:t>
            </a:r>
            <a:endParaRPr lang="ru-RU" sz="2800" b="1" dirty="0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4537075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4400" b="1" i="1" u="sng" dirty="0">
                <a:solidFill>
                  <a:srgbClr val="7030A0"/>
                </a:solidFill>
              </a:rPr>
              <a:t>Instrumental Examination</a:t>
            </a:r>
            <a:r>
              <a:rPr lang="en-US" sz="2800" b="1" i="1" u="sng" dirty="0"/>
              <a:t>: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b="1" dirty="0"/>
          </a:p>
          <a:p>
            <a:pPr>
              <a:lnSpc>
                <a:spcPct val="80000"/>
              </a:lnSpc>
            </a:pPr>
            <a:r>
              <a:rPr lang="en-US" sz="2800" dirty="0">
                <a:latin typeface="+mj-lt"/>
              </a:rPr>
              <a:t>The only instrumentation involved should be for </a:t>
            </a:r>
            <a:r>
              <a:rPr lang="en-US" sz="2800" b="1" dirty="0" err="1">
                <a:latin typeface="+mj-lt"/>
              </a:rPr>
              <a:t>urethrography</a:t>
            </a:r>
            <a:r>
              <a:rPr lang="en-US" sz="2800" dirty="0">
                <a:latin typeface="+mj-lt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US" sz="2800" b="1" dirty="0">
                <a:latin typeface="+mj-lt"/>
              </a:rPr>
              <a:t> Catheterization </a:t>
            </a:r>
            <a:r>
              <a:rPr lang="en-US" sz="2800" dirty="0">
                <a:latin typeface="+mj-lt"/>
              </a:rPr>
              <a:t>should not be done due to increased risk of hematoma, infection, and further damage to partial urethral disruptions</a:t>
            </a:r>
            <a:r>
              <a:rPr lang="en-US" sz="2800" dirty="0"/>
              <a:t>.</a:t>
            </a:r>
            <a:endParaRPr lang="ru-RU" sz="2800" dirty="0"/>
          </a:p>
        </p:txBody>
      </p:sp>
      <p:pic>
        <p:nvPicPr>
          <p:cNvPr id="163844" name="Picture 4" descr="index_photo_urolog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8000"/>
          </a:blip>
          <a:srcRect l="13472" r="5238" b="19948"/>
          <a:stretch>
            <a:fillRect/>
          </a:stretch>
        </p:blipFill>
        <p:spPr>
          <a:xfrm>
            <a:off x="5292725" y="1357298"/>
            <a:ext cx="3497263" cy="4786345"/>
          </a:xfrm>
          <a:noFill/>
          <a:ln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E8F0432-DFCF-B5CF-4B7F-9974950B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tushitamfoundation.com</a:t>
            </a:r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A" b="1" dirty="0"/>
            </a:br>
            <a:endParaRPr lang="en-CA" b="1" dirty="0">
              <a:sym typeface="Symbol" pitchFamily="18" charset="2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857232"/>
            <a:ext cx="8858280" cy="525780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CA" sz="4300" b="1" i="1" u="sng" dirty="0" err="1">
                <a:solidFill>
                  <a:srgbClr val="7030A0"/>
                </a:solidFill>
                <a:sym typeface="Symbol" pitchFamily="18" charset="2"/>
              </a:rPr>
              <a:t>Retrograde</a:t>
            </a:r>
            <a:r>
              <a:rPr lang="fr-CA" sz="4300" b="1" i="1" u="sng" dirty="0">
                <a:solidFill>
                  <a:srgbClr val="7030A0"/>
                </a:solidFill>
                <a:sym typeface="Symbol" pitchFamily="18" charset="2"/>
              </a:rPr>
              <a:t> </a:t>
            </a:r>
            <a:r>
              <a:rPr lang="fr-CA" sz="4300" b="1" i="1" u="sng" dirty="0" err="1">
                <a:solidFill>
                  <a:srgbClr val="7030A0"/>
                </a:solidFill>
                <a:sym typeface="Symbol" pitchFamily="18" charset="2"/>
              </a:rPr>
              <a:t>Urethrogram</a:t>
            </a:r>
            <a:r>
              <a:rPr lang="fr-CA" sz="4300" b="1" i="1" u="sng" dirty="0">
                <a:sym typeface="Symbol" pitchFamily="18" charset="2"/>
              </a:rPr>
              <a:t>:- </a:t>
            </a:r>
          </a:p>
          <a:p>
            <a:r>
              <a:rPr lang="fr-CA" sz="3200" dirty="0" err="1">
                <a:latin typeface="+mj-lt"/>
                <a:sym typeface="Symbol" pitchFamily="18" charset="2"/>
              </a:rPr>
              <a:t>Pretest</a:t>
            </a:r>
            <a:r>
              <a:rPr lang="fr-CA" sz="3200" dirty="0">
                <a:latin typeface="+mj-lt"/>
                <a:sym typeface="Symbol" pitchFamily="18" charset="2"/>
              </a:rPr>
              <a:t> KUB film</a:t>
            </a:r>
          </a:p>
          <a:p>
            <a:r>
              <a:rPr lang="fr-CA" sz="3200" dirty="0" err="1">
                <a:latin typeface="+mj-lt"/>
                <a:sym typeface="Symbol" pitchFamily="18" charset="2"/>
              </a:rPr>
              <a:t>Supine</a:t>
            </a:r>
            <a:r>
              <a:rPr lang="fr-CA" sz="3200" dirty="0">
                <a:latin typeface="+mj-lt"/>
                <a:sym typeface="Symbol" pitchFamily="18" charset="2"/>
              </a:rPr>
              <a:t> position</a:t>
            </a:r>
          </a:p>
          <a:p>
            <a:r>
              <a:rPr lang="fr-CA" sz="3200" dirty="0">
                <a:latin typeface="+mj-lt"/>
                <a:sym typeface="Symbol" pitchFamily="18" charset="2"/>
              </a:rPr>
              <a:t>Injection of 25ml of water-soluble </a:t>
            </a:r>
            <a:r>
              <a:rPr lang="fr-CA" sz="3200" dirty="0" err="1">
                <a:latin typeface="+mj-lt"/>
                <a:sym typeface="Symbol" pitchFamily="18" charset="2"/>
              </a:rPr>
              <a:t>contrast</a:t>
            </a:r>
            <a:endParaRPr lang="fr-CA" sz="3200" dirty="0">
              <a:latin typeface="+mj-lt"/>
              <a:sym typeface="Symbol" pitchFamily="18" charset="2"/>
            </a:endParaRPr>
          </a:p>
          <a:p>
            <a:r>
              <a:rPr lang="fr-CA" sz="3200" dirty="0">
                <a:latin typeface="+mj-lt"/>
                <a:sym typeface="Symbol" pitchFamily="18" charset="2"/>
              </a:rPr>
              <a:t>X-ray </a:t>
            </a:r>
            <a:r>
              <a:rPr lang="fr-CA" sz="3200" dirty="0" err="1">
                <a:latin typeface="+mj-lt"/>
                <a:sym typeface="Symbol" pitchFamily="18" charset="2"/>
              </a:rPr>
              <a:t>after</a:t>
            </a:r>
            <a:r>
              <a:rPr lang="fr-CA" sz="3200" dirty="0">
                <a:latin typeface="+mj-lt"/>
                <a:sym typeface="Symbol" pitchFamily="18" charset="2"/>
              </a:rPr>
              <a:t> 15ml and 25ml</a:t>
            </a:r>
          </a:p>
          <a:p>
            <a:r>
              <a:rPr lang="fr-CA" sz="3200" dirty="0">
                <a:latin typeface="+mj-lt"/>
                <a:sym typeface="Symbol" pitchFamily="18" charset="2"/>
              </a:rPr>
              <a:t>Post-</a:t>
            </a:r>
            <a:r>
              <a:rPr lang="fr-CA" sz="3200" dirty="0" err="1">
                <a:latin typeface="+mj-lt"/>
                <a:sym typeface="Symbol" pitchFamily="18" charset="2"/>
              </a:rPr>
              <a:t>voiding</a:t>
            </a:r>
            <a:r>
              <a:rPr lang="fr-CA" sz="3200" dirty="0">
                <a:latin typeface="+mj-lt"/>
                <a:sym typeface="Symbol" pitchFamily="18" charset="2"/>
              </a:rPr>
              <a:t> x-ray</a:t>
            </a:r>
            <a:r>
              <a:rPr lang="en-US" sz="3200" dirty="0">
                <a:latin typeface="+mj-lt"/>
              </a:rPr>
              <a:t>Will either be:</a:t>
            </a:r>
          </a:p>
          <a:p>
            <a:pPr lvl="2"/>
            <a:r>
              <a:rPr lang="en-US" sz="3200" dirty="0">
                <a:latin typeface="+mj-lt"/>
              </a:rPr>
              <a:t>Normal</a:t>
            </a:r>
          </a:p>
          <a:p>
            <a:pPr lvl="2"/>
            <a:r>
              <a:rPr lang="en-US" sz="3200" dirty="0">
                <a:latin typeface="+mj-lt"/>
              </a:rPr>
              <a:t>‘Partial’ urethral injury (some dye in bladder, some </a:t>
            </a:r>
            <a:r>
              <a:rPr lang="en-US" sz="3200" dirty="0" err="1">
                <a:latin typeface="+mj-lt"/>
              </a:rPr>
              <a:t>extravascation</a:t>
            </a:r>
            <a:r>
              <a:rPr lang="en-US" sz="3200" dirty="0">
                <a:latin typeface="+mj-lt"/>
              </a:rPr>
              <a:t>)</a:t>
            </a:r>
          </a:p>
          <a:p>
            <a:pPr lvl="2"/>
            <a:r>
              <a:rPr lang="en-US" sz="3200" dirty="0">
                <a:latin typeface="+mj-lt"/>
              </a:rPr>
              <a:t>‘Complete’ urethral injury (no dye in bladder)</a:t>
            </a:r>
            <a:endParaRPr lang="en-CA" sz="3200" dirty="0">
              <a:latin typeface="+mj-lt"/>
            </a:endParaRPr>
          </a:p>
          <a:p>
            <a:endParaRPr lang="fr-CA" dirty="0">
              <a:sym typeface="Symbol" pitchFamily="18" charset="2"/>
            </a:endParaRPr>
          </a:p>
          <a:p>
            <a:endParaRPr lang="fr-CA" dirty="0">
              <a:sym typeface="Symbol" pitchFamily="18" charset="2"/>
            </a:endParaRPr>
          </a:p>
          <a:p>
            <a:endParaRPr lang="en-CA" dirty="0">
              <a:sym typeface="Symbol" pitchFamily="18" charset="2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F209F9F-F068-4A33-4B13-655B83A82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Pelvic fracture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667238" y="2219852"/>
            <a:ext cx="3809524" cy="382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579288-5F4A-07FE-894C-838B2DCD9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E:\Data\Medecine\Presentations\GU Trauma\urethrogr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524000"/>
            <a:ext cx="7367588" cy="509270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6934200" cy="1143000"/>
          </a:xfrm>
        </p:spPr>
        <p:txBody>
          <a:bodyPr/>
          <a:lstStyle/>
          <a:p>
            <a:r>
              <a:rPr lang="fr-CA"/>
              <a:t>Retrograde Urethrogram</a:t>
            </a:r>
            <a:endParaRPr lang="en-CA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2EEAB7-BC1C-D6B5-0660-ECA80AC0C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          </a:t>
            </a:r>
          </a:p>
        </p:txBody>
      </p:sp>
      <p:pic>
        <p:nvPicPr>
          <p:cNvPr id="4" name="Picture 3" descr="urethral disrup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7286676" cy="434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0213" y="5884863"/>
            <a:ext cx="8223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27D974-B73D-CC3F-D5E2-908DFB514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</a:rPr>
              <a:t>Retrograde Urethrogram</a:t>
            </a:r>
          </a:p>
        </p:txBody>
      </p:sp>
      <p:pic>
        <p:nvPicPr>
          <p:cNvPr id="97283" name="Picture 6" descr="https://encrypted-tbn1.gstatic.com/images?q=tbn:ANd9GcR7_y_C7IWirtnLd7rFwBfQ5GEFUtuEDEBBPw-PRl4sjtwxBVV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071678"/>
            <a:ext cx="7643866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4" name="TextBox 3"/>
          <p:cNvSpPr txBox="1">
            <a:spLocks noChangeArrowheads="1"/>
          </p:cNvSpPr>
          <p:nvPr/>
        </p:nvSpPr>
        <p:spPr bwMode="auto">
          <a:xfrm>
            <a:off x="1944688" y="6215063"/>
            <a:ext cx="1346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 b="0"/>
              <a:t>Normal</a:t>
            </a:r>
          </a:p>
        </p:txBody>
      </p:sp>
      <p:sp>
        <p:nvSpPr>
          <p:cNvPr id="97285" name="TextBox 13"/>
          <p:cNvSpPr txBox="1">
            <a:spLocks noChangeArrowheads="1"/>
          </p:cNvSpPr>
          <p:nvPr/>
        </p:nvSpPr>
        <p:spPr bwMode="auto">
          <a:xfrm>
            <a:off x="5562600" y="6172200"/>
            <a:ext cx="2444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 b="0"/>
              <a:t>Urethral Injury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ADA52B-B126-C54B-086F-A25A017B33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tushitamfoundation.com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1357290" y="1571612"/>
            <a:ext cx="6629400" cy="4114800"/>
          </a:xfrm>
          <a:prstGeom prst="rect">
            <a:avLst/>
          </a:prstGeom>
          <a:solidFill>
            <a:schemeClr val="bg1"/>
          </a:solidFill>
          <a:ln w="2540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fr-CA" sz="3200" dirty="0" err="1"/>
              <a:t>Contrast</a:t>
            </a:r>
            <a:r>
              <a:rPr lang="fr-CA" sz="3200" dirty="0"/>
              <a:t> extravasation + </a:t>
            </a:r>
            <a:r>
              <a:rPr lang="fr-CA" sz="3200" dirty="0" err="1"/>
              <a:t>Contrast</a:t>
            </a:r>
            <a:r>
              <a:rPr lang="fr-CA" sz="3200" dirty="0"/>
              <a:t> in </a:t>
            </a:r>
            <a:r>
              <a:rPr lang="fr-CA" sz="3200" dirty="0" err="1"/>
              <a:t>bladder</a:t>
            </a:r>
            <a:endParaRPr lang="fr-CA" sz="3200" dirty="0"/>
          </a:p>
          <a:p>
            <a:pPr algn="ctr">
              <a:spcBef>
                <a:spcPct val="20000"/>
              </a:spcBef>
            </a:pPr>
            <a:endParaRPr lang="fr-CA" sz="3200" dirty="0"/>
          </a:p>
          <a:p>
            <a:pPr algn="ctr">
              <a:spcBef>
                <a:spcPct val="20000"/>
              </a:spcBef>
            </a:pPr>
            <a:endParaRPr lang="fr-CA" sz="3200" dirty="0">
              <a:solidFill>
                <a:srgbClr val="FFFF00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fr-CA" sz="3200" dirty="0" err="1"/>
              <a:t>Contrast</a:t>
            </a:r>
            <a:r>
              <a:rPr lang="fr-CA" sz="3200" dirty="0"/>
              <a:t> extravasation </a:t>
            </a:r>
            <a:r>
              <a:rPr lang="fr-CA" sz="3200" dirty="0" err="1"/>
              <a:t>only</a:t>
            </a:r>
            <a:endParaRPr lang="en-CA" altLang="zh-CN" sz="3200" dirty="0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zh-CN" sz="4400" b="1" dirty="0">
                <a:solidFill>
                  <a:srgbClr val="FFFF00"/>
                </a:solidFill>
              </a:rPr>
              <a:t>Urethrogram</a:t>
            </a:r>
          </a:p>
        </p:txBody>
      </p:sp>
      <p:sp>
        <p:nvSpPr>
          <p:cNvPr id="34825" name="AutoShape 9"/>
          <p:cNvSpPr>
            <a:spLocks noChangeArrowheads="1"/>
          </p:cNvSpPr>
          <p:nvPr/>
        </p:nvSpPr>
        <p:spPr bwMode="auto">
          <a:xfrm rot="5400000">
            <a:off x="2286000" y="2819400"/>
            <a:ext cx="762000" cy="7620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3200400" y="2971800"/>
            <a:ext cx="3048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CA" sz="3200" dirty="0">
                <a:latin typeface="Times New Roman" pitchFamily="18" charset="0"/>
              </a:rPr>
              <a:t>PARTIAL Tear</a:t>
            </a:r>
            <a:endParaRPr lang="en-CA" altLang="zh-CN" sz="3200" dirty="0">
              <a:latin typeface="Times New Roman" pitchFamily="18" charset="0"/>
            </a:endParaRPr>
          </a:p>
        </p:txBody>
      </p:sp>
      <p:sp>
        <p:nvSpPr>
          <p:cNvPr id="34827" name="AutoShape 11"/>
          <p:cNvSpPr>
            <a:spLocks noChangeArrowheads="1"/>
          </p:cNvSpPr>
          <p:nvPr/>
        </p:nvSpPr>
        <p:spPr bwMode="auto">
          <a:xfrm rot="5400000">
            <a:off x="2362200" y="4648200"/>
            <a:ext cx="762000" cy="7620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3276600" y="4800600"/>
            <a:ext cx="3429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CA" sz="3200">
                <a:latin typeface="Times New Roman" pitchFamily="18" charset="0"/>
              </a:rPr>
              <a:t>COMPLETE Tear</a:t>
            </a:r>
            <a:endParaRPr lang="en-CA" altLang="zh-CN" sz="3200">
              <a:latin typeface="Times New Roman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3B88FD-10F5-E2C1-78A3-C3116FD3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 build="p" autoUpdateAnimBg="0"/>
      <p:bldP spid="34825" grpId="0" animBg="1"/>
      <p:bldP spid="34826" grpId="0" autoUpdateAnimBg="0"/>
      <p:bldP spid="34827" grpId="0" animBg="1"/>
      <p:bldP spid="3482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Partial Tear</a:t>
            </a:r>
            <a:endParaRPr lang="en-CA"/>
          </a:p>
        </p:txBody>
      </p:sp>
      <p:pic>
        <p:nvPicPr>
          <p:cNvPr id="52228" name="Picture 4" descr="E:\Data\Medecine\Presentations\GU Trauma\urethrogram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643050"/>
            <a:ext cx="5029200" cy="4197350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49BEF1-7418-3FC0-6098-E0F0DC70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Complete Tear</a:t>
            </a:r>
            <a:endParaRPr lang="en-CA"/>
          </a:p>
        </p:txBody>
      </p:sp>
      <p:pic>
        <p:nvPicPr>
          <p:cNvPr id="53251" name="Picture 1027" descr="E:\Data\Medecine\Presentations\GU Trauma\urethrogram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857364"/>
            <a:ext cx="4786346" cy="4229096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423236-3F3A-12D1-ACB5-3B072450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u="sng" dirty="0">
                <a:solidFill>
                  <a:srgbClr val="7030A0"/>
                </a:solidFill>
              </a:rPr>
              <a:t>Posterior Urethral Trauma: Diagnosis</a:t>
            </a:r>
            <a:endParaRPr lang="en-US" b="1" u="sng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SzPct val="50000"/>
              <a:buNone/>
            </a:pPr>
            <a:r>
              <a:rPr lang="en-US" altLang="en-US" sz="2800" dirty="0">
                <a:sym typeface="Wingdings" pitchFamily="2" charset="2"/>
              </a:rPr>
              <a:t></a:t>
            </a:r>
            <a:r>
              <a:rPr lang="en-US" altLang="en-US" sz="2800" dirty="0">
                <a:latin typeface="+mj-lt"/>
              </a:rPr>
              <a:t>Blood at </a:t>
            </a:r>
            <a:r>
              <a:rPr lang="en-US" altLang="en-US" sz="2800" dirty="0" err="1">
                <a:latin typeface="+mj-lt"/>
              </a:rPr>
              <a:t>meatus</a:t>
            </a:r>
            <a:r>
              <a:rPr lang="en-US" altLang="en-US" sz="2800" dirty="0">
                <a:latin typeface="+mj-lt"/>
              </a:rPr>
              <a:t>: 50%</a:t>
            </a:r>
          </a:p>
          <a:p>
            <a:pPr>
              <a:buSzPct val="50000"/>
              <a:buNone/>
            </a:pPr>
            <a:r>
              <a:rPr lang="en-US" altLang="en-US" sz="2800" dirty="0">
                <a:latin typeface="+mj-lt"/>
                <a:sym typeface="Wingdings" pitchFamily="2" charset="2"/>
              </a:rPr>
              <a:t></a:t>
            </a:r>
            <a:r>
              <a:rPr lang="en-US" altLang="en-US" sz="2800" dirty="0">
                <a:latin typeface="+mj-lt"/>
              </a:rPr>
              <a:t>“High riding prostate”: 34%</a:t>
            </a:r>
          </a:p>
          <a:p>
            <a:pPr>
              <a:buSzPct val="50000"/>
              <a:buNone/>
            </a:pPr>
            <a:r>
              <a:rPr lang="en-US" altLang="en-US" sz="2800" dirty="0">
                <a:latin typeface="+mj-lt"/>
                <a:sym typeface="Wingdings" pitchFamily="2" charset="2"/>
              </a:rPr>
              <a:t></a:t>
            </a:r>
            <a:r>
              <a:rPr lang="en-US" altLang="en-US" sz="2800" dirty="0">
                <a:latin typeface="+mj-lt"/>
              </a:rPr>
              <a:t>Inability to urinate</a:t>
            </a:r>
          </a:p>
          <a:p>
            <a:pPr>
              <a:buSzPct val="50000"/>
              <a:buNone/>
            </a:pPr>
            <a:r>
              <a:rPr lang="en-US" altLang="en-US" sz="2800" dirty="0">
                <a:latin typeface="+mj-lt"/>
                <a:sym typeface="Wingdings" pitchFamily="2" charset="2"/>
              </a:rPr>
              <a:t></a:t>
            </a:r>
            <a:r>
              <a:rPr lang="en-US" altLang="en-US" sz="2800" dirty="0">
                <a:latin typeface="+mj-lt"/>
              </a:rPr>
              <a:t>Inability to place urethral catheter</a:t>
            </a:r>
          </a:p>
          <a:p>
            <a:pPr>
              <a:buNone/>
            </a:pPr>
            <a:r>
              <a:rPr lang="en-US" altLang="en-US" sz="2800" dirty="0">
                <a:latin typeface="+mj-lt"/>
                <a:sym typeface="Wingdings" pitchFamily="2" charset="2"/>
              </a:rPr>
              <a:t></a:t>
            </a:r>
            <a:r>
              <a:rPr lang="en-US" altLang="en-US" sz="2800" dirty="0">
                <a:latin typeface="+mj-lt"/>
              </a:rPr>
              <a:t>Rarely, perineal hematoma (late finding)</a:t>
            </a:r>
            <a:r>
              <a:rPr lang="en-US" sz="2800" dirty="0">
                <a:latin typeface="+mj-lt"/>
              </a:rPr>
              <a:t> </a:t>
            </a:r>
          </a:p>
          <a:p>
            <a:pPr>
              <a:buNone/>
            </a:pPr>
            <a:r>
              <a:rPr lang="en-US" sz="2800" dirty="0">
                <a:latin typeface="+mj-lt"/>
                <a:sym typeface="Wingdings" pitchFamily="2" charset="2"/>
              </a:rPr>
              <a:t></a:t>
            </a:r>
            <a:r>
              <a:rPr lang="en-US" sz="2800" dirty="0">
                <a:latin typeface="+mj-lt"/>
              </a:rPr>
              <a:t>Triad:</a:t>
            </a:r>
          </a:p>
          <a:p>
            <a:pPr>
              <a:buNone/>
            </a:pPr>
            <a:r>
              <a:rPr lang="en-US" sz="2800" dirty="0">
                <a:latin typeface="+mj-lt"/>
                <a:sym typeface="Wingdings" pitchFamily="2" charset="2"/>
              </a:rPr>
              <a:t>          </a:t>
            </a:r>
            <a:r>
              <a:rPr lang="en-US" sz="2800" dirty="0">
                <a:latin typeface="+mj-lt"/>
              </a:rPr>
              <a:t>Blood at the </a:t>
            </a:r>
            <a:r>
              <a:rPr lang="en-US" sz="2800" dirty="0" err="1">
                <a:latin typeface="+mj-lt"/>
              </a:rPr>
              <a:t>meatus</a:t>
            </a:r>
            <a:endParaRPr lang="en-US" sz="2800" dirty="0">
              <a:latin typeface="+mj-lt"/>
            </a:endParaRPr>
          </a:p>
          <a:p>
            <a:pPr>
              <a:buNone/>
            </a:pPr>
            <a:r>
              <a:rPr lang="en-US" sz="2800" dirty="0">
                <a:latin typeface="+mj-lt"/>
                <a:sym typeface="Wingdings" pitchFamily="2" charset="2"/>
              </a:rPr>
              <a:t>           </a:t>
            </a:r>
            <a:r>
              <a:rPr lang="en-US" sz="2800" dirty="0">
                <a:latin typeface="+mj-lt"/>
              </a:rPr>
              <a:t>Inability to urinate</a:t>
            </a:r>
          </a:p>
          <a:p>
            <a:pPr>
              <a:buNone/>
            </a:pPr>
            <a:r>
              <a:rPr lang="en-US" sz="2800" dirty="0">
                <a:latin typeface="+mj-lt"/>
                <a:sym typeface="Wingdings" pitchFamily="2" charset="2"/>
              </a:rPr>
              <a:t>          </a:t>
            </a:r>
            <a:r>
              <a:rPr lang="en-US" sz="2800" dirty="0">
                <a:latin typeface="+mj-lt"/>
              </a:rPr>
              <a:t>Full bladder</a:t>
            </a:r>
          </a:p>
          <a:p>
            <a:pPr>
              <a:buSzPct val="50000"/>
            </a:pPr>
            <a:endParaRPr lang="en-US" altLang="en-US" sz="2800" dirty="0"/>
          </a:p>
          <a:p>
            <a:pPr>
              <a:buSzPct val="50000"/>
            </a:pPr>
            <a:endParaRPr lang="en-US" altLang="en-US" sz="2800" dirty="0"/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55CD1-257E-1BA6-52CD-2E2DF2DB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Autofit/>
          </a:bodyPr>
          <a:lstStyle/>
          <a:p>
            <a:r>
              <a:rPr lang="en-US" sz="8000" b="1" i="1" u="sng" dirty="0">
                <a:solidFill>
                  <a:srgbClr val="7030A0"/>
                </a:solidFill>
              </a:rPr>
              <a:t>MANAGEMENT</a:t>
            </a:r>
            <a:endParaRPr lang="ru-RU" sz="8000" b="1" i="1" u="sng" dirty="0">
              <a:solidFill>
                <a:srgbClr val="7030A0"/>
              </a:solidFill>
            </a:endParaRP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02138" cy="4495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Shock and hemorrhage should be treated.</a:t>
            </a:r>
          </a:p>
          <a:p>
            <a:pPr>
              <a:lnSpc>
                <a:spcPct val="90000"/>
              </a:lnSpc>
            </a:pPr>
            <a:r>
              <a:rPr lang="en-GB" sz="3600" dirty="0">
                <a:latin typeface="+mj-lt"/>
              </a:rPr>
              <a:t>Conservative therapy </a:t>
            </a:r>
            <a:r>
              <a:rPr lang="en-GB" sz="3600" dirty="0">
                <a:latin typeface="+mj-lt"/>
                <a:sym typeface="Wingdings" pitchFamily="2" charset="2"/>
              </a:rPr>
              <a:t></a:t>
            </a:r>
            <a:r>
              <a:rPr lang="en-GB" sz="3600" dirty="0">
                <a:latin typeface="+mj-lt"/>
              </a:rPr>
              <a:t>for patients with nonpenetrating damage of urethra:- rest, cool compresses, and antibiotics.  </a:t>
            </a:r>
          </a:p>
        </p:txBody>
      </p:sp>
      <p:pic>
        <p:nvPicPr>
          <p:cNvPr id="165902" name="Picture 14" descr="DE00683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-6000" contrast="10000"/>
          </a:blip>
          <a:srcRect l="6165" t="8458" r="5652" b="735"/>
          <a:stretch>
            <a:fillRect/>
          </a:stretch>
        </p:blipFill>
        <p:spPr>
          <a:xfrm>
            <a:off x="5618163" y="1789113"/>
            <a:ext cx="2836862" cy="4083050"/>
          </a:xfrm>
          <a:noFill/>
          <a:ln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7F1EAC-4B8B-4122-ECD7-BAFA5C8C1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tushitamfoundation.com</a:t>
            </a:r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CA" b="1" dirty="0"/>
              <a:t> 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285860"/>
            <a:ext cx="7772400" cy="4786346"/>
          </a:xfrm>
        </p:spPr>
        <p:txBody>
          <a:bodyPr>
            <a:noAutofit/>
          </a:bodyPr>
          <a:lstStyle/>
          <a:p>
            <a:r>
              <a:rPr lang="en-US" sz="3600" dirty="0">
                <a:latin typeface="+mj-lt"/>
                <a:cs typeface="Times New Roman" pitchFamily="18" charset="0"/>
              </a:rPr>
              <a:t>If no concern for injury/ retrograde urethrogram normal, put a </a:t>
            </a:r>
            <a:r>
              <a:rPr lang="en-US" sz="3600" dirty="0" err="1">
                <a:latin typeface="+mj-lt"/>
                <a:cs typeface="Times New Roman" pitchFamily="18" charset="0"/>
              </a:rPr>
              <a:t>foley</a:t>
            </a:r>
            <a:r>
              <a:rPr lang="en-US" sz="3600" dirty="0">
                <a:latin typeface="+mj-lt"/>
                <a:cs typeface="Times New Roman" pitchFamily="18" charset="0"/>
              </a:rPr>
              <a:t> in</a:t>
            </a:r>
          </a:p>
          <a:p>
            <a:r>
              <a:rPr lang="fr-CA" sz="3600" dirty="0">
                <a:latin typeface="+mj-lt"/>
              </a:rPr>
              <a:t>1.Partial </a:t>
            </a:r>
            <a:r>
              <a:rPr lang="fr-CA" sz="3600" dirty="0" err="1">
                <a:latin typeface="+mj-lt"/>
              </a:rPr>
              <a:t>tear</a:t>
            </a:r>
            <a:endParaRPr lang="fr-CA" sz="3600" dirty="0">
              <a:latin typeface="+mj-lt"/>
            </a:endParaRPr>
          </a:p>
          <a:p>
            <a:pPr lvl="1"/>
            <a:r>
              <a:rPr lang="fr-CA" sz="3600" dirty="0" err="1">
                <a:latin typeface="+mj-lt"/>
              </a:rPr>
              <a:t>careful</a:t>
            </a:r>
            <a:r>
              <a:rPr lang="fr-CA" sz="3600" dirty="0">
                <a:latin typeface="+mj-lt"/>
              </a:rPr>
              <a:t> passage of 12-14 Fr. Foley</a:t>
            </a:r>
          </a:p>
          <a:p>
            <a:pPr lvl="1">
              <a:buNone/>
            </a:pPr>
            <a:r>
              <a:rPr lang="fr-CA" sz="3600" dirty="0">
                <a:latin typeface="+mj-lt"/>
                <a:sym typeface="Wingdings" pitchFamily="2" charset="2"/>
              </a:rPr>
              <a:t></a:t>
            </a:r>
            <a:r>
              <a:rPr lang="en-CA" sz="3600" dirty="0">
                <a:latin typeface="+mj-lt"/>
              </a:rPr>
              <a:t>If any resistance: Urology</a:t>
            </a:r>
          </a:p>
          <a:p>
            <a:r>
              <a:rPr lang="en-CA" sz="3600" dirty="0">
                <a:latin typeface="+mj-lt"/>
              </a:rPr>
              <a:t>2.Complete tear:</a:t>
            </a:r>
          </a:p>
          <a:p>
            <a:pPr lvl="1"/>
            <a:r>
              <a:rPr lang="en-CA" sz="3600" dirty="0">
                <a:latin typeface="+mj-lt"/>
              </a:rPr>
              <a:t> Urology </a:t>
            </a:r>
            <a:r>
              <a:rPr lang="en-CA" sz="3600" dirty="0">
                <a:latin typeface="+mj-lt"/>
                <a:sym typeface="Symbol" pitchFamily="18" charset="2"/>
              </a:rPr>
              <a:t>+</a:t>
            </a:r>
            <a:r>
              <a:rPr lang="en-CA" sz="3600" dirty="0">
                <a:latin typeface="+mj-lt"/>
              </a:rPr>
              <a:t> </a:t>
            </a:r>
            <a:r>
              <a:rPr lang="en-CA" sz="3600" dirty="0" err="1">
                <a:latin typeface="+mj-lt"/>
              </a:rPr>
              <a:t>suprapubic</a:t>
            </a:r>
            <a:r>
              <a:rPr lang="en-CA" sz="3600" dirty="0">
                <a:latin typeface="+mj-lt"/>
              </a:rPr>
              <a:t> </a:t>
            </a:r>
            <a:r>
              <a:rPr lang="en-CA" sz="3600" dirty="0" err="1">
                <a:latin typeface="+mj-lt"/>
              </a:rPr>
              <a:t>cath</a:t>
            </a:r>
            <a:endParaRPr lang="en-US" altLang="en-US" sz="3600" dirty="0">
              <a:latin typeface="+mj-lt"/>
            </a:endParaRPr>
          </a:p>
          <a:p>
            <a:pPr marL="342900" indent="-342900">
              <a:buClrTx/>
              <a:buSzPct val="50000"/>
            </a:pPr>
            <a:endParaRPr lang="en-US" altLang="en-US" sz="3600" dirty="0">
              <a:latin typeface="+mj-lt"/>
            </a:endParaRPr>
          </a:p>
          <a:p>
            <a:endParaRPr lang="en-US" sz="3600" dirty="0">
              <a:latin typeface="+mj-lt"/>
              <a:cs typeface="Times New Roman" pitchFamily="18" charset="0"/>
            </a:endParaRPr>
          </a:p>
          <a:p>
            <a:endParaRPr lang="en-US" sz="3600" dirty="0">
              <a:latin typeface="+mj-lt"/>
              <a:cs typeface="Times New Roman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28F78B-3C25-B63C-ACDA-7FF09FED1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010400"/>
          </a:xfrm>
        </p:spPr>
        <p:txBody>
          <a:bodyPr>
            <a:noAutofit/>
          </a:bodyPr>
          <a:lstStyle/>
          <a:p>
            <a:r>
              <a:rPr lang="en-US" sz="6600" b="1" i="1" u="sng" dirty="0">
                <a:solidFill>
                  <a:srgbClr val="7030A0"/>
                </a:solidFill>
              </a:rPr>
              <a:t>Surgical Measures:</a:t>
            </a:r>
            <a:endParaRPr lang="en-US" sz="6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4000" dirty="0">
                <a:latin typeface="+mj-lt"/>
              </a:rPr>
              <a:t>Initial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dirty="0" err="1">
                <a:latin typeface="+mj-lt"/>
              </a:rPr>
              <a:t>management</a:t>
            </a:r>
            <a:r>
              <a:rPr lang="en-US" sz="4000" dirty="0" err="1">
                <a:latin typeface="+mj-lt"/>
                <a:sym typeface="Wingdings" pitchFamily="2" charset="2"/>
              </a:rPr>
              <a:t></a:t>
            </a:r>
            <a:r>
              <a:rPr lang="en-US" sz="4000" dirty="0" err="1">
                <a:latin typeface="+mj-lt"/>
              </a:rPr>
              <a:t>suprapubic</a:t>
            </a:r>
            <a:r>
              <a:rPr lang="en-US" sz="4000" dirty="0">
                <a:latin typeface="+mj-lt"/>
              </a:rPr>
              <a:t> cystostomy to provide urinary drainage</a:t>
            </a:r>
          </a:p>
          <a:p>
            <a:pPr>
              <a:lnSpc>
                <a:spcPct val="80000"/>
              </a:lnSpc>
            </a:pPr>
            <a:r>
              <a:rPr lang="en-US" sz="4000" dirty="0">
                <a:latin typeface="+mj-lt"/>
              </a:rPr>
              <a:t> A midline lower abdominal incision should be made </a:t>
            </a:r>
          </a:p>
          <a:p>
            <a:pPr>
              <a:lnSpc>
                <a:spcPct val="80000"/>
              </a:lnSpc>
            </a:pPr>
            <a:r>
              <a:rPr lang="en-US" sz="4000" dirty="0">
                <a:latin typeface="+mj-lt"/>
              </a:rPr>
              <a:t>Bladder should be opened and carefully inspected for lacerations </a:t>
            </a:r>
          </a:p>
          <a:p>
            <a:pPr>
              <a:lnSpc>
                <a:spcPct val="80000"/>
              </a:lnSpc>
            </a:pPr>
            <a:endParaRPr lang="ru-RU" sz="4000" dirty="0">
              <a:latin typeface="+mj-lt"/>
            </a:endParaRPr>
          </a:p>
          <a:p>
            <a:endParaRPr lang="en-US" sz="4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68B1B-390E-C211-47EB-1CBC6B74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 If laceration </a:t>
            </a:r>
            <a:r>
              <a:rPr lang="en-US" sz="3200" dirty="0">
                <a:latin typeface="+mj-lt"/>
                <a:sym typeface="Wingdings" pitchFamily="2" charset="2"/>
              </a:rPr>
              <a:t> </a:t>
            </a:r>
            <a:r>
              <a:rPr lang="en-US" sz="3200" dirty="0">
                <a:latin typeface="+mj-lt"/>
              </a:rPr>
              <a:t>bladder should be closed with absorbable suture material &amp; a </a:t>
            </a:r>
            <a:r>
              <a:rPr lang="en-US" sz="3200" dirty="0" err="1">
                <a:latin typeface="+mj-lt"/>
              </a:rPr>
              <a:t>cystostomy</a:t>
            </a:r>
            <a:r>
              <a:rPr lang="en-US" sz="3200" dirty="0">
                <a:latin typeface="+mj-lt"/>
              </a:rPr>
              <a:t> tube inserted for urinary drainage </a:t>
            </a:r>
          </a:p>
          <a:p>
            <a:r>
              <a:rPr lang="en-US" sz="3200" dirty="0">
                <a:latin typeface="+mj-lt"/>
              </a:rPr>
              <a:t>The suprapubic cystostomy is maintained in place for about 3 months</a:t>
            </a:r>
          </a:p>
          <a:p>
            <a:r>
              <a:rPr lang="en-US" sz="3200" dirty="0">
                <a:latin typeface="+mj-lt"/>
              </a:rPr>
              <a:t>This allows resolution of the pelvic hematoma</a:t>
            </a:r>
          </a:p>
          <a:p>
            <a:r>
              <a:rPr lang="en-US" sz="3200" dirty="0">
                <a:latin typeface="+mj-lt"/>
              </a:rPr>
              <a:t>Prostate and bladder will slowly return to their anatomic positions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2F70B-D84B-46E7-5A99-460DB9E33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2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Film S</a:t>
            </a:r>
            <a:r>
              <a:rPr lang="en-US" sz="2800" b="1" dirty="0"/>
              <a:t>uprapubic Cystostomy</a:t>
            </a:r>
            <a:r>
              <a:rPr lang="en-US" sz="4000" dirty="0"/>
              <a:t> </a:t>
            </a:r>
            <a:endParaRPr lang="ru-RU" sz="4000" dirty="0"/>
          </a:p>
        </p:txBody>
      </p:sp>
      <p:pic>
        <p:nvPicPr>
          <p:cNvPr id="227341" name="uro61.mpg">
            <a:hlinkClick r:id="" action="ppaction://media"/>
          </p:cNvPr>
          <p:cNvPicPr>
            <a:picLocks noGrp="1" noRot="1" noChangeAspect="1" noChangeArrowheads="1"/>
          </p:cNvPicPr>
          <p:nvPr>
            <p:ph sz="quarter" idx="1"/>
            <a:videoFile r:link="rId1"/>
          </p:nvPr>
        </p:nvPicPr>
        <p:blipFill>
          <a:blip r:embed="rId6"/>
          <a:srcRect/>
          <a:stretch>
            <a:fillRect/>
          </a:stretch>
        </p:blipFill>
        <p:spPr>
          <a:xfrm>
            <a:off x="587375" y="908050"/>
            <a:ext cx="3517900" cy="2638425"/>
          </a:xfrm>
        </p:spPr>
      </p:pic>
      <p:pic>
        <p:nvPicPr>
          <p:cNvPr id="227337" name="uro63.mpg">
            <a:hlinkClick r:id="" action="ppaction://media"/>
          </p:cNvPr>
          <p:cNvPicPr>
            <a:picLocks noGrp="1" noRot="1" noChangeAspect="1" noChangeArrowheads="1"/>
          </p:cNvPicPr>
          <p:nvPr>
            <p:ph sz="quarter" idx="2"/>
            <a:videoFile r:link="rId2"/>
          </p:nvPr>
        </p:nvPicPr>
        <p:blipFill>
          <a:blip r:embed="rId7"/>
          <a:srcRect/>
          <a:stretch>
            <a:fillRect/>
          </a:stretch>
        </p:blipFill>
        <p:spPr>
          <a:xfrm>
            <a:off x="563563" y="3933825"/>
            <a:ext cx="3551237" cy="2663825"/>
          </a:xfrm>
        </p:spPr>
      </p:pic>
      <p:pic>
        <p:nvPicPr>
          <p:cNvPr id="227338" name="uro62.mpg">
            <a:hlinkClick r:id="" action="ppaction://media"/>
          </p:cNvPr>
          <p:cNvPicPr>
            <a:picLocks noGrp="1" noRot="1" noChangeAspect="1" noChangeArrowheads="1"/>
          </p:cNvPicPr>
          <p:nvPr>
            <p:ph sz="quarter" idx="3"/>
            <a:videoFile r:link="rId3"/>
          </p:nvPr>
        </p:nvPicPr>
        <p:blipFill>
          <a:blip r:embed="rId8"/>
          <a:srcRect/>
          <a:stretch>
            <a:fillRect/>
          </a:stretch>
        </p:blipFill>
        <p:spPr>
          <a:xfrm>
            <a:off x="5075238" y="908050"/>
            <a:ext cx="3529012" cy="2646363"/>
          </a:xfrm>
        </p:spPr>
      </p:pic>
      <p:pic>
        <p:nvPicPr>
          <p:cNvPr id="227339" name="uro64.mpg">
            <a:hlinkClick r:id="" action="ppaction://media"/>
          </p:cNvPr>
          <p:cNvPicPr>
            <a:picLocks noGrp="1" noRot="1" noChangeAspect="1" noChangeArrowheads="1"/>
          </p:cNvPicPr>
          <p:nvPr>
            <p:ph sz="quarter" idx="4"/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5208588" y="3938588"/>
            <a:ext cx="2916237" cy="2187575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6F1EEF-63C4-FBCD-DC59-36ED997AE6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tushitamfoundation.com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73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73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733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73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7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73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7338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733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7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273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7339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7339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7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273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7341"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7341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7" descr="156_g_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8000" contrast="40000"/>
          </a:blip>
          <a:stretch>
            <a:fillRect/>
          </a:stretch>
        </p:blipFill>
        <p:spPr>
          <a:xfrm>
            <a:off x="1352281" y="2152974"/>
            <a:ext cx="6439437" cy="3953814"/>
          </a:xfrm>
          <a:noFill/>
          <a:ln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20EB29-FB31-4BAE-6566-B434BF781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8540750" cy="647700"/>
          </a:xfrm>
        </p:spPr>
        <p:txBody>
          <a:bodyPr>
            <a:noAutofit/>
          </a:bodyPr>
          <a:lstStyle/>
          <a:p>
            <a:r>
              <a:rPr lang="en-US" sz="6600" b="1" i="1" u="sng" dirty="0">
                <a:solidFill>
                  <a:srgbClr val="7030A0"/>
                </a:solidFill>
              </a:rPr>
              <a:t>Urethral reconstruction</a:t>
            </a:r>
            <a:endParaRPr lang="ru-RU" sz="6600" b="1" dirty="0">
              <a:solidFill>
                <a:srgbClr val="7030A0"/>
              </a:solidFill>
            </a:endParaRP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196975"/>
            <a:ext cx="4194175" cy="54006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latin typeface="+mj-lt"/>
              </a:rPr>
              <a:t>After prostatic disruption can be undertaken within 3 months</a:t>
            </a:r>
          </a:p>
          <a:p>
            <a:pPr>
              <a:lnSpc>
                <a:spcPct val="80000"/>
              </a:lnSpc>
            </a:pPr>
            <a:r>
              <a:rPr lang="en-US" sz="3200" dirty="0">
                <a:latin typeface="+mj-lt"/>
              </a:rPr>
              <a:t>Before reconstruction, an urethrogram should be done</a:t>
            </a:r>
          </a:p>
          <a:p>
            <a:pPr>
              <a:lnSpc>
                <a:spcPct val="80000"/>
              </a:lnSpc>
              <a:buNone/>
            </a:pPr>
            <a:r>
              <a:rPr lang="en-US" sz="3200" dirty="0">
                <a:latin typeface="+mj-lt"/>
                <a:sym typeface="Wingdings" pitchFamily="2" charset="2"/>
              </a:rPr>
              <a:t></a:t>
            </a:r>
            <a:r>
              <a:rPr lang="en-US" sz="3200" dirty="0">
                <a:latin typeface="+mj-lt"/>
              </a:rPr>
              <a:t> to determine the exact length of the resulting urethral stricture</a:t>
            </a:r>
          </a:p>
        </p:txBody>
      </p:sp>
      <p:pic>
        <p:nvPicPr>
          <p:cNvPr id="169992" name="Picture 8" descr="244_b_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bright="-4000" contrast="30000"/>
          </a:blip>
          <a:srcRect b="17813"/>
          <a:stretch>
            <a:fillRect/>
          </a:stretch>
        </p:blipFill>
        <p:spPr>
          <a:xfrm>
            <a:off x="4859338" y="1196975"/>
            <a:ext cx="4105275" cy="1944688"/>
          </a:xfrm>
          <a:noFill/>
          <a:ln/>
        </p:spPr>
      </p:pic>
      <p:pic>
        <p:nvPicPr>
          <p:cNvPr id="169993" name="Picture 9" descr="mal8_27"/>
          <p:cNvPicPr>
            <a:picLocks noChangeAspect="1" noChangeArrowheads="1"/>
          </p:cNvPicPr>
          <p:nvPr/>
        </p:nvPicPr>
        <p:blipFill>
          <a:blip r:embed="rId3">
            <a:lum bright="-4000" contrast="10000"/>
          </a:blip>
          <a:srcRect/>
          <a:stretch>
            <a:fillRect/>
          </a:stretch>
        </p:blipFill>
        <p:spPr bwMode="auto">
          <a:xfrm>
            <a:off x="6011863" y="3429000"/>
            <a:ext cx="221138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C84A2B-7D5A-F8F4-DEBE-796250D8F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tushitamfoundation.com</a:t>
            </a:r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latin typeface="+mj-lt"/>
                <a:sym typeface="Wingdings" pitchFamily="2" charset="2"/>
              </a:rPr>
              <a:t>A</a:t>
            </a:r>
            <a:r>
              <a:rPr lang="en-US" sz="3600" dirty="0">
                <a:latin typeface="+mj-lt"/>
              </a:rPr>
              <a:t> single-stage reconstruction of the urethral rupture defect with direct excision of the </a:t>
            </a:r>
            <a:r>
              <a:rPr lang="en-US" sz="3600" dirty="0" err="1">
                <a:latin typeface="+mj-lt"/>
              </a:rPr>
              <a:t>strictured</a:t>
            </a:r>
            <a:r>
              <a:rPr lang="en-US" sz="3600" dirty="0">
                <a:latin typeface="+mj-lt"/>
              </a:rPr>
              <a:t> area</a:t>
            </a:r>
            <a:r>
              <a:rPr lang="en-US" sz="3600" dirty="0">
                <a:latin typeface="+mj-lt"/>
                <a:sym typeface="Wingdings" pitchFamily="2" charset="2"/>
              </a:rPr>
              <a:t>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anastomosis</a:t>
            </a:r>
            <a:r>
              <a:rPr lang="en-US" sz="3600" dirty="0">
                <a:latin typeface="+mj-lt"/>
              </a:rPr>
              <a:t> of the bulbous urethra directly to the apex of the prostate. 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latin typeface="+mj-lt"/>
              </a:rPr>
              <a:t>A 16F silicone urethral catheter should be left in place along with a suprapubic cystostomy. 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latin typeface="+mj-lt"/>
              </a:rPr>
              <a:t>Catheters are removed within a month, and the patient is then able to void</a:t>
            </a:r>
            <a:endParaRPr lang="ru-RU" sz="3600" dirty="0">
              <a:latin typeface="+mj-lt"/>
            </a:endParaRPr>
          </a:p>
          <a:p>
            <a:endParaRPr lang="en-US" sz="3600" dirty="0">
              <a:latin typeface="+mj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C3E3DE-44B4-344C-2EBA-2EA83C422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200" dirty="0">
                <a:solidFill>
                  <a:srgbClr val="7030A0"/>
                </a:solidFill>
                <a:latin typeface="+mj-lt"/>
              </a:rPr>
              <a:t>What 4 things are necessary before you can attempt to pass a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foley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catheter?</a:t>
            </a:r>
            <a:br>
              <a:rPr lang="en-CA" sz="3200" dirty="0">
                <a:latin typeface="+mj-lt"/>
              </a:rPr>
            </a:br>
            <a:r>
              <a:rPr lang="en-CA" sz="3200" dirty="0">
                <a:latin typeface="+mj-lt"/>
                <a:sym typeface="Wingdings" pitchFamily="2" charset="2"/>
              </a:rPr>
              <a:t></a:t>
            </a:r>
            <a:r>
              <a:rPr lang="en-CA" sz="3200" b="1" dirty="0">
                <a:latin typeface="+mj-lt"/>
                <a:cs typeface="Times New Roman" pitchFamily="18" charset="0"/>
              </a:rPr>
              <a:t>4 things allowing you to pass a </a:t>
            </a:r>
            <a:r>
              <a:rPr lang="en-CA" sz="3200" b="1" dirty="0" err="1">
                <a:latin typeface="+mj-lt"/>
                <a:cs typeface="Times New Roman" pitchFamily="18" charset="0"/>
              </a:rPr>
              <a:t>foley</a:t>
            </a:r>
            <a:r>
              <a:rPr lang="en-US" sz="3200" b="1" dirty="0">
                <a:latin typeface="+mj-lt"/>
                <a:cs typeface="Times New Roman" pitchFamily="18" charset="0"/>
              </a:rPr>
              <a:t> safely:</a:t>
            </a:r>
          </a:p>
          <a:p>
            <a:pPr>
              <a:buFontTx/>
              <a:buNone/>
            </a:pPr>
            <a:r>
              <a:rPr lang="en-US" sz="3200" dirty="0">
                <a:latin typeface="+mj-lt"/>
                <a:cs typeface="Times New Roman" pitchFamily="18" charset="0"/>
              </a:rPr>
              <a:t>1. No </a:t>
            </a:r>
            <a:r>
              <a:rPr lang="en-CA" sz="3200" dirty="0">
                <a:latin typeface="+mj-lt"/>
                <a:cs typeface="Times New Roman" pitchFamily="18" charset="0"/>
              </a:rPr>
              <a:t>pelvic and </a:t>
            </a:r>
            <a:r>
              <a:rPr lang="en-CA" sz="3200" dirty="0" err="1">
                <a:latin typeface="+mj-lt"/>
                <a:cs typeface="Times New Roman" pitchFamily="18" charset="0"/>
              </a:rPr>
              <a:t>suprapubic</a:t>
            </a:r>
            <a:r>
              <a:rPr lang="en-CA" sz="3200" dirty="0">
                <a:latin typeface="+mj-lt"/>
                <a:cs typeface="Times New Roman" pitchFamily="18" charset="0"/>
              </a:rPr>
              <a:t> tenderness</a:t>
            </a:r>
            <a:r>
              <a:rPr lang="en-US" sz="3200" dirty="0">
                <a:latin typeface="+mj-lt"/>
                <a:cs typeface="Times New Roman" pitchFamily="18" charset="0"/>
              </a:rPr>
              <a:t> / #</a:t>
            </a:r>
          </a:p>
          <a:p>
            <a:pPr>
              <a:buFontTx/>
              <a:buNone/>
            </a:pPr>
            <a:r>
              <a:rPr lang="en-US" sz="3200" dirty="0">
                <a:latin typeface="+mj-lt"/>
                <a:cs typeface="Times New Roman" pitchFamily="18" charset="0"/>
              </a:rPr>
              <a:t>2. No</a:t>
            </a:r>
            <a:r>
              <a:rPr lang="en-CA" sz="3200" dirty="0">
                <a:latin typeface="+mj-lt"/>
                <a:cs typeface="Times New Roman" pitchFamily="18" charset="0"/>
              </a:rPr>
              <a:t> penile, scrotal, or </a:t>
            </a:r>
            <a:r>
              <a:rPr lang="en-CA" sz="3200" dirty="0" err="1">
                <a:latin typeface="+mj-lt"/>
                <a:cs typeface="Times New Roman" pitchFamily="18" charset="0"/>
              </a:rPr>
              <a:t>perineal</a:t>
            </a:r>
            <a:r>
              <a:rPr lang="en-CA" sz="3200" dirty="0">
                <a:latin typeface="+mj-lt"/>
                <a:cs typeface="Times New Roman" pitchFamily="18" charset="0"/>
              </a:rPr>
              <a:t> hematoma</a:t>
            </a:r>
            <a:endParaRPr lang="en-US" sz="3200" dirty="0">
              <a:latin typeface="+mj-lt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3200" dirty="0">
                <a:latin typeface="+mj-lt"/>
                <a:cs typeface="Times New Roman" pitchFamily="18" charset="0"/>
              </a:rPr>
              <a:t>3. No</a:t>
            </a:r>
            <a:r>
              <a:rPr lang="en-CA" sz="3200" dirty="0">
                <a:latin typeface="+mj-lt"/>
                <a:cs typeface="Times New Roman" pitchFamily="18" charset="0"/>
              </a:rPr>
              <a:t> blood at the urethral </a:t>
            </a:r>
            <a:r>
              <a:rPr lang="en-CA" sz="3200" dirty="0" err="1">
                <a:latin typeface="+mj-lt"/>
                <a:cs typeface="Times New Roman" pitchFamily="18" charset="0"/>
              </a:rPr>
              <a:t>meatus</a:t>
            </a:r>
            <a:endParaRPr lang="en-US" sz="3200" dirty="0">
              <a:latin typeface="+mj-lt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3200" dirty="0">
                <a:latin typeface="+mj-lt"/>
                <a:cs typeface="Times New Roman" pitchFamily="18" charset="0"/>
              </a:rPr>
              <a:t>4. No abnormal</a:t>
            </a:r>
            <a:r>
              <a:rPr lang="en-CA" sz="3200" dirty="0">
                <a:latin typeface="+mj-lt"/>
                <a:cs typeface="Times New Roman" pitchFamily="18" charset="0"/>
              </a:rPr>
              <a:t> findings on </a:t>
            </a:r>
            <a:r>
              <a:rPr lang="en-US" sz="3200" dirty="0">
                <a:latin typeface="+mj-lt"/>
                <a:cs typeface="Times New Roman" pitchFamily="18" charset="0"/>
              </a:rPr>
              <a:t>DRE</a:t>
            </a:r>
            <a:endParaRPr lang="en-US" sz="3200" dirty="0">
              <a:latin typeface="+mj-lt"/>
            </a:endParaRPr>
          </a:p>
          <a:p>
            <a:endParaRPr lang="en-CA" sz="3200" dirty="0">
              <a:latin typeface="+mj-lt"/>
            </a:endParaRPr>
          </a:p>
          <a:p>
            <a:endParaRPr lang="en-US" sz="32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DBF55A-9FC7-5C9C-D26C-F3616835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6000" b="1" i="1" u="sng" dirty="0" err="1">
                <a:solidFill>
                  <a:srgbClr val="FF0000"/>
                </a:solidFill>
              </a:rPr>
              <a:t>Anterior</a:t>
            </a:r>
            <a:r>
              <a:rPr lang="fr-CA" sz="6000" b="1" i="1" u="sng" dirty="0">
                <a:solidFill>
                  <a:srgbClr val="FF0000"/>
                </a:solidFill>
              </a:rPr>
              <a:t> </a:t>
            </a:r>
            <a:r>
              <a:rPr lang="fr-CA" sz="6000" b="1" i="1" u="sng" dirty="0" err="1">
                <a:solidFill>
                  <a:srgbClr val="FF0000"/>
                </a:solidFill>
              </a:rPr>
              <a:t>Urethral</a:t>
            </a:r>
            <a:r>
              <a:rPr lang="fr-CA" sz="6000" b="1" i="1" u="sng" dirty="0">
                <a:solidFill>
                  <a:srgbClr val="FF0000"/>
                </a:solidFill>
              </a:rPr>
              <a:t> </a:t>
            </a:r>
            <a:r>
              <a:rPr lang="fr-CA" sz="6000" b="1" i="1" u="sng" dirty="0" err="1">
                <a:solidFill>
                  <a:srgbClr val="FF0000"/>
                </a:solidFill>
              </a:rPr>
              <a:t>Injury</a:t>
            </a:r>
            <a:endParaRPr lang="en-CA" sz="6000" b="1" i="1" u="sng" dirty="0">
              <a:solidFill>
                <a:srgbClr val="FF0000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428736"/>
            <a:ext cx="8429684" cy="50006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fr-CA" sz="40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fr-CA" sz="4000" dirty="0">
                <a:latin typeface="+mj-lt"/>
              </a:rPr>
              <a:t>More </a:t>
            </a:r>
            <a:r>
              <a:rPr lang="fr-CA" sz="4000" dirty="0" err="1">
                <a:latin typeface="+mj-lt"/>
              </a:rPr>
              <a:t>common</a:t>
            </a:r>
            <a:r>
              <a:rPr lang="fr-CA" sz="4000" dirty="0">
                <a:latin typeface="+mj-lt"/>
              </a:rPr>
              <a:t> </a:t>
            </a:r>
            <a:r>
              <a:rPr lang="fr-CA" sz="4000" dirty="0" err="1">
                <a:latin typeface="+mj-lt"/>
              </a:rPr>
              <a:t>than</a:t>
            </a:r>
            <a:r>
              <a:rPr lang="fr-CA" sz="4000" dirty="0">
                <a:latin typeface="+mj-lt"/>
              </a:rPr>
              <a:t> </a:t>
            </a:r>
            <a:r>
              <a:rPr lang="fr-CA" sz="4000" dirty="0" err="1">
                <a:latin typeface="+mj-lt"/>
              </a:rPr>
              <a:t>posterior</a:t>
            </a:r>
            <a:endParaRPr lang="fr-CA" sz="40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fr-CA" sz="4000" dirty="0">
                <a:latin typeface="+mj-lt"/>
              </a:rPr>
              <a:t>Direct trauma</a:t>
            </a:r>
          </a:p>
          <a:p>
            <a:pPr>
              <a:lnSpc>
                <a:spcPct val="90000"/>
              </a:lnSpc>
            </a:pPr>
            <a:r>
              <a:rPr lang="fr-CA" sz="4000" dirty="0" err="1">
                <a:latin typeface="+mj-lt"/>
              </a:rPr>
              <a:t>Usually</a:t>
            </a:r>
            <a:r>
              <a:rPr lang="fr-CA" sz="4000" dirty="0">
                <a:latin typeface="+mj-lt"/>
              </a:rPr>
              <a:t> NO </a:t>
            </a:r>
            <a:r>
              <a:rPr lang="fr-CA" sz="4000" dirty="0" err="1">
                <a:latin typeface="+mj-lt"/>
              </a:rPr>
              <a:t>pelvic</a:t>
            </a:r>
            <a:r>
              <a:rPr lang="fr-CA" sz="4000" dirty="0">
                <a:latin typeface="+mj-lt"/>
              </a:rPr>
              <a:t> #</a:t>
            </a:r>
          </a:p>
          <a:p>
            <a:pPr>
              <a:lnSpc>
                <a:spcPct val="90000"/>
              </a:lnSpc>
            </a:pPr>
            <a:r>
              <a:rPr lang="en-CA" sz="4000" dirty="0">
                <a:latin typeface="+mj-lt"/>
              </a:rPr>
              <a:t>Straddle injury :- laceration or contusion </a:t>
            </a:r>
          </a:p>
          <a:p>
            <a:pPr>
              <a:lnSpc>
                <a:spcPct val="90000"/>
              </a:lnSpc>
            </a:pPr>
            <a:r>
              <a:rPr lang="en-CA" sz="4000" dirty="0">
                <a:latin typeface="+mj-lt"/>
              </a:rPr>
              <a:t>  Instrumentation :- may cause disruption of urethra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6E61D2-3E60-7362-80E1-7D8CA4CAC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71538" y="1142984"/>
            <a:ext cx="7096377" cy="52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8BD4B-E99B-B8A9-A6B5-0C0C37B2F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i="1" u="sng" dirty="0">
                <a:solidFill>
                  <a:srgbClr val="7030A0"/>
                </a:solidFill>
              </a:rPr>
              <a:t>Symptoms:-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4800" dirty="0">
                <a:latin typeface="+mj-lt"/>
              </a:rPr>
              <a:t>H/o of direct perineal trauma</a:t>
            </a:r>
          </a:p>
          <a:p>
            <a:r>
              <a:rPr lang="en-US" sz="4800" dirty="0">
                <a:latin typeface="+mj-lt"/>
              </a:rPr>
              <a:t>H/o instrumentation</a:t>
            </a:r>
          </a:p>
          <a:p>
            <a:r>
              <a:rPr lang="en-US" sz="4800" dirty="0">
                <a:latin typeface="+mj-lt"/>
              </a:rPr>
              <a:t>Local pain in perineum </a:t>
            </a:r>
          </a:p>
          <a:p>
            <a:r>
              <a:rPr lang="en-US" sz="4800" dirty="0">
                <a:latin typeface="+mj-lt"/>
              </a:rPr>
              <a:t>Inability to void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4C275-283E-7C6A-D20F-56E5D365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229600" cy="1143000"/>
          </a:xfrm>
        </p:spPr>
        <p:txBody>
          <a:bodyPr/>
          <a:lstStyle/>
          <a:p>
            <a:r>
              <a:rPr lang="en-US" b="1" i="1" u="sng" dirty="0">
                <a:solidFill>
                  <a:srgbClr val="7030A0"/>
                </a:solidFill>
              </a:rPr>
              <a:t>Signs:-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>
                <a:latin typeface="+mj-lt"/>
              </a:rPr>
              <a:t>Blood at </a:t>
            </a:r>
            <a:r>
              <a:rPr lang="en-US" sz="4000" dirty="0" err="1">
                <a:latin typeface="+mj-lt"/>
              </a:rPr>
              <a:t>meatus</a:t>
            </a:r>
            <a:r>
              <a:rPr lang="en-US" sz="4000" dirty="0">
                <a:latin typeface="+mj-lt"/>
              </a:rPr>
              <a:t> (the most important predictor)</a:t>
            </a:r>
          </a:p>
          <a:p>
            <a:r>
              <a:rPr lang="en-US" sz="4000" dirty="0">
                <a:latin typeface="+mj-lt"/>
              </a:rPr>
              <a:t> Perineal and scrotal swelling</a:t>
            </a:r>
          </a:p>
          <a:p>
            <a:r>
              <a:rPr lang="en-US" sz="4000" dirty="0">
                <a:latin typeface="+mj-lt"/>
              </a:rPr>
              <a:t>Very tender perineum</a:t>
            </a:r>
          </a:p>
          <a:p>
            <a:r>
              <a:rPr lang="en-US" sz="4000" dirty="0">
                <a:latin typeface="+mj-lt"/>
              </a:rPr>
              <a:t>Sometime a mass may be found</a:t>
            </a:r>
          </a:p>
          <a:p>
            <a:r>
              <a:rPr lang="en-US" sz="4000" dirty="0">
                <a:latin typeface="+mj-lt"/>
              </a:rPr>
              <a:t>Rectal exam</a:t>
            </a:r>
            <a:r>
              <a:rPr lang="en-US" sz="4000" dirty="0">
                <a:latin typeface="+mj-lt"/>
                <a:sym typeface="Wingdings" pitchFamily="2" charset="2"/>
              </a:rPr>
              <a:t> normally placed prostate</a:t>
            </a:r>
            <a:endParaRPr lang="en-US" sz="4000" dirty="0">
              <a:latin typeface="+mj-lt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6F8E0-52E4-5A54-2372-35C326190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en-US" sz="3600" dirty="0">
                <a:latin typeface="+mj-lt"/>
              </a:rPr>
              <a:t>If Buck’s fascia intact  blood &amp; urine remain within the penis  </a:t>
            </a:r>
            <a:r>
              <a:rPr lang="en-US" sz="3600" dirty="0">
                <a:solidFill>
                  <a:srgbClr val="FF0000"/>
                </a:solidFill>
                <a:latin typeface="+mj-lt"/>
              </a:rPr>
              <a:t>‘sleeve hematoma’</a:t>
            </a:r>
          </a:p>
          <a:p>
            <a:r>
              <a:rPr lang="en-US" sz="3600" dirty="0">
                <a:latin typeface="+mj-lt"/>
              </a:rPr>
              <a:t> If Buck’s fascia disrupted </a:t>
            </a:r>
            <a:r>
              <a:rPr lang="en-US" sz="3600" dirty="0">
                <a:latin typeface="+mj-lt"/>
                <a:sym typeface="Wingdings" pitchFamily="2" charset="2"/>
              </a:rPr>
              <a:t></a:t>
            </a:r>
            <a:r>
              <a:rPr lang="en-US" sz="3600" dirty="0">
                <a:latin typeface="+mj-lt"/>
              </a:rPr>
              <a:t> blood &amp; urine can spread to the scrotum &amp; perineum</a:t>
            </a:r>
          </a:p>
          <a:p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Extravasation</a:t>
            </a:r>
            <a:r>
              <a:rPr lang="en-US" sz="3600" dirty="0">
                <a:latin typeface="+mj-lt"/>
              </a:rPr>
              <a:t> into the perineum  ‘</a:t>
            </a:r>
            <a:r>
              <a:rPr lang="en-US" sz="3600" dirty="0">
                <a:solidFill>
                  <a:srgbClr val="FF0000"/>
                </a:solidFill>
                <a:latin typeface="+mj-lt"/>
              </a:rPr>
              <a:t>butterfly sign”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861FD-03B2-CCFD-C7BB-A2A526D8B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                         </a:t>
            </a:r>
            <a:br>
              <a:rPr lang="en-US" dirty="0"/>
            </a:br>
            <a:endParaRPr lang="en-US" dirty="0"/>
          </a:p>
        </p:txBody>
      </p:sp>
      <p:pic>
        <p:nvPicPr>
          <p:cNvPr id="140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535881" y="-750119"/>
            <a:ext cx="5929330" cy="842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A1C8F4-BCF7-5B95-EC8A-D0C042876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6934200" cy="1143000"/>
          </a:xfrm>
        </p:spPr>
        <p:txBody>
          <a:bodyPr/>
          <a:lstStyle/>
          <a:p>
            <a:r>
              <a:rPr lang="fr-CA"/>
              <a:t>Sleeve Hematoma</a:t>
            </a:r>
            <a:endParaRPr lang="en-CA"/>
          </a:p>
        </p:txBody>
      </p:sp>
      <p:pic>
        <p:nvPicPr>
          <p:cNvPr id="55299" name="Picture 3" descr="E:\Data\Medecine\Presentations\GU Trauma\penile injury in buck's fasc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143000"/>
            <a:ext cx="4340225" cy="5486400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7E91A6-3D8E-3CBD-C4F8-215957A2D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6934200" cy="1143000"/>
          </a:xfrm>
        </p:spPr>
        <p:txBody>
          <a:bodyPr/>
          <a:lstStyle/>
          <a:p>
            <a:r>
              <a:rPr lang="fr-CA"/>
              <a:t>Butterfly Hematoma</a:t>
            </a:r>
            <a:endParaRPr lang="en-CA"/>
          </a:p>
        </p:txBody>
      </p:sp>
      <p:pic>
        <p:nvPicPr>
          <p:cNvPr id="57347" name="Picture 1027" descr="E:\Data\Medecine\Presentations\GU Trauma\anterior urethra rupture through buck'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371600"/>
            <a:ext cx="5334000" cy="5160963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3D4DF7-422A-3130-E8CC-D46C6DF8D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rgbClr val="7030A0"/>
                </a:solidFill>
              </a:rPr>
              <a:t>X-ray finding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+mj-lt"/>
              </a:rPr>
              <a:t>Contused urethra </a:t>
            </a:r>
            <a:r>
              <a:rPr lang="en-US" sz="5400" dirty="0">
                <a:latin typeface="+mj-lt"/>
                <a:sym typeface="Wingdings" pitchFamily="2" charset="2"/>
              </a:rPr>
              <a:t> no evidence of </a:t>
            </a:r>
            <a:r>
              <a:rPr lang="en-US" sz="5400" dirty="0" err="1">
                <a:latin typeface="+mj-lt"/>
                <a:sym typeface="Wingdings" pitchFamily="2" charset="2"/>
              </a:rPr>
              <a:t>extravastion</a:t>
            </a:r>
            <a:endParaRPr lang="en-US" sz="5400" dirty="0">
              <a:latin typeface="+mj-lt"/>
              <a:sym typeface="Wingdings" pitchFamily="2" charset="2"/>
            </a:endParaRPr>
          </a:p>
          <a:p>
            <a:r>
              <a:rPr lang="en-US" sz="5400" dirty="0">
                <a:latin typeface="+mj-lt"/>
                <a:sym typeface="Wingdings" pitchFamily="2" charset="2"/>
              </a:rPr>
              <a:t>Urethrogram shows </a:t>
            </a:r>
            <a:r>
              <a:rPr lang="en-US" sz="5400" dirty="0" err="1">
                <a:latin typeface="+mj-lt"/>
                <a:sym typeface="Wingdings" pitchFamily="2" charset="2"/>
              </a:rPr>
              <a:t>extravastion</a:t>
            </a:r>
            <a:r>
              <a:rPr lang="en-US" sz="5400" dirty="0">
                <a:latin typeface="+mj-lt"/>
                <a:sym typeface="Wingdings" pitchFamily="2" charset="2"/>
              </a:rPr>
              <a:t> &amp; location of injury</a:t>
            </a:r>
            <a:endParaRPr lang="en-US" sz="54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A13EB-FEA4-D973-8FCD-5057C957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u="sng" dirty="0"/>
              <a:t>Management 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u="sng" dirty="0">
                <a:solidFill>
                  <a:srgbClr val="7030A0"/>
                </a:solidFill>
              </a:rPr>
              <a:t>1.URETHRAL CONTUSION</a:t>
            </a:r>
            <a:r>
              <a:rPr lang="en-US" sz="2800" dirty="0">
                <a:sym typeface="Wingdings" pitchFamily="2" charset="2"/>
              </a:rPr>
              <a:t> </a:t>
            </a:r>
            <a:endParaRPr lang="en-US" sz="3600" b="1" i="1" u="sng" dirty="0">
              <a:solidFill>
                <a:srgbClr val="7030A0"/>
              </a:solidFill>
              <a:latin typeface="+mj-lt"/>
            </a:endParaRPr>
          </a:p>
          <a:p>
            <a:pPr>
              <a:buNone/>
            </a:pPr>
            <a:r>
              <a:rPr lang="en-US" sz="3600" dirty="0">
                <a:latin typeface="+mj-lt"/>
                <a:sym typeface="Wingdings" pitchFamily="2" charset="2"/>
              </a:rPr>
              <a:t> Urethrography :- urethra remain intact &amp; no extravasations allow voiding :-</a:t>
            </a:r>
          </a:p>
          <a:p>
            <a:pPr>
              <a:buNone/>
            </a:pPr>
            <a:r>
              <a:rPr lang="en-US" sz="3600" dirty="0">
                <a:latin typeface="+mj-lt"/>
                <a:sym typeface="Wingdings" pitchFamily="2" charset="2"/>
              </a:rPr>
              <a:t>1.Voiding without pain /bleeding  no additional T/t</a:t>
            </a:r>
          </a:p>
          <a:p>
            <a:pPr>
              <a:buNone/>
            </a:pPr>
            <a:r>
              <a:rPr lang="en-US" sz="3600" dirty="0">
                <a:latin typeface="+mj-lt"/>
                <a:sym typeface="Wingdings" pitchFamily="2" charset="2"/>
              </a:rPr>
              <a:t>2.Bleeding persisturethral catheterisation </a:t>
            </a:r>
            <a:endParaRPr lang="en-US" sz="3600" dirty="0">
              <a:latin typeface="+mj-lt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08E9C6-F150-7CA1-6BA9-2D449671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rgbClr val="7030A0"/>
                </a:solidFill>
              </a:rPr>
              <a:t>2.URETHRAL LACERATION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</a:t>
            </a:r>
            <a:r>
              <a:rPr lang="en-US" sz="4000" dirty="0">
                <a:latin typeface="+mj-lt"/>
              </a:rPr>
              <a:t> Severe straddle injury resulting in laceration of part of urethral wall 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Suprapubic cystostomy 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wait for 2-3 week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Healing at injury site allow voiding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A250CA-BA99-6182-4B93-7974E196B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800" b="1" i="1" u="sng" dirty="0">
                <a:solidFill>
                  <a:srgbClr val="7030A0"/>
                </a:solidFill>
                <a:latin typeface="+mj-lt"/>
                <a:sym typeface="Wingdings" pitchFamily="2" charset="2"/>
              </a:rPr>
              <a:t>3. U.L. WITH URINARY EXTRAVASATION </a:t>
            </a:r>
          </a:p>
          <a:p>
            <a:pPr>
              <a:buNone/>
            </a:pPr>
            <a:r>
              <a:rPr lang="en-US" dirty="0">
                <a:sym typeface="Wingdings" pitchFamily="2" charset="2"/>
              </a:rPr>
              <a:t></a:t>
            </a:r>
            <a:r>
              <a:rPr lang="en-US" sz="4000" dirty="0">
                <a:latin typeface="+mj-lt"/>
                <a:sym typeface="Wingdings" pitchFamily="2" charset="2"/>
              </a:rPr>
              <a:t>Urinary </a:t>
            </a:r>
            <a:r>
              <a:rPr lang="en-US" sz="4000" dirty="0" err="1">
                <a:latin typeface="+mj-lt"/>
                <a:sym typeface="Wingdings" pitchFamily="2" charset="2"/>
              </a:rPr>
              <a:t>extravasation</a:t>
            </a:r>
            <a:r>
              <a:rPr lang="en-US" sz="4000" dirty="0">
                <a:latin typeface="+mj-lt"/>
                <a:sym typeface="Wingdings" pitchFamily="2" charset="2"/>
              </a:rPr>
              <a:t> may involve perineum,scrotum &amp; lower abd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drainage of these area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Inf.Abcess </a:t>
            </a:r>
            <a:r>
              <a:rPr lang="en-US" sz="4000" dirty="0" err="1">
                <a:latin typeface="+mj-lt"/>
                <a:sym typeface="Wingdings" pitchFamily="2" charset="2"/>
              </a:rPr>
              <a:t>formationdrainage</a:t>
            </a:r>
            <a:r>
              <a:rPr lang="en-US" sz="4000" dirty="0">
                <a:latin typeface="+mj-lt"/>
                <a:sym typeface="Wingdings" pitchFamily="2" charset="2"/>
              </a:rPr>
              <a:t> of </a:t>
            </a:r>
            <a:r>
              <a:rPr lang="en-US" sz="4000" dirty="0" err="1">
                <a:latin typeface="+mj-lt"/>
                <a:sym typeface="Wingdings" pitchFamily="2" charset="2"/>
              </a:rPr>
              <a:t>abcess</a:t>
            </a:r>
            <a:r>
              <a:rPr lang="en-US" sz="4000" dirty="0">
                <a:latin typeface="+mj-lt"/>
                <a:sym typeface="Wingdings" pitchFamily="2" charset="2"/>
              </a:rPr>
              <a:t> </a:t>
            </a:r>
            <a:endParaRPr lang="en-US" sz="4000" dirty="0">
              <a:latin typeface="+mj-lt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AB0232-8D5E-09F0-62D2-B1DCA1977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b="1" i="1" u="sng" dirty="0">
                <a:solidFill>
                  <a:srgbClr val="7030A0"/>
                </a:solidFill>
                <a:latin typeface="+mj-lt"/>
              </a:rPr>
              <a:t>4.IMMEDIATE REPAIR</a:t>
            </a:r>
          </a:p>
          <a:p>
            <a:pPr>
              <a:buNone/>
            </a:pPr>
            <a:r>
              <a:rPr lang="en-US" sz="4400" dirty="0">
                <a:latin typeface="+mj-lt"/>
                <a:sym typeface="Wingdings" pitchFamily="2" charset="2"/>
              </a:rPr>
              <a:t></a:t>
            </a:r>
            <a:r>
              <a:rPr lang="en-US" sz="4400" dirty="0">
                <a:latin typeface="+mj-lt"/>
              </a:rPr>
              <a:t> Primary repair for stab wounds</a:t>
            </a:r>
          </a:p>
          <a:p>
            <a:pPr>
              <a:buNone/>
            </a:pPr>
            <a:r>
              <a:rPr lang="en-US" sz="4400" dirty="0">
                <a:latin typeface="+mj-lt"/>
                <a:sym typeface="Wingdings" pitchFamily="2" charset="2"/>
              </a:rPr>
              <a:t></a:t>
            </a:r>
            <a:r>
              <a:rPr lang="en-US" sz="4400" dirty="0">
                <a:latin typeface="+mj-lt"/>
              </a:rPr>
              <a:t> Surgical manage is conservative debridement &amp; primary end-to-end </a:t>
            </a:r>
            <a:r>
              <a:rPr lang="en-US" sz="4400" dirty="0" err="1">
                <a:latin typeface="+mj-lt"/>
              </a:rPr>
              <a:t>anastomosis</a:t>
            </a:r>
            <a:endParaRPr lang="en-US" sz="44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7DB01-3080-068F-7773-E806D90BA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i="1" u="sng" dirty="0">
                <a:solidFill>
                  <a:srgbClr val="7030A0"/>
                </a:solidFill>
              </a:rPr>
            </a:br>
            <a:endParaRPr lang="en-US" b="1" i="1" u="sng" dirty="0">
              <a:solidFill>
                <a:srgbClr val="7030A0"/>
              </a:solidFill>
            </a:endParaRPr>
          </a:p>
        </p:txBody>
      </p:sp>
      <p:pic>
        <p:nvPicPr>
          <p:cNvPr id="141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964525" y="-178631"/>
            <a:ext cx="5143512" cy="778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1B9FC1-0AD6-5B21-6423-98E4E2D93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 rot="5400000">
            <a:off x="1607323" y="-178620"/>
            <a:ext cx="5214973" cy="7429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76832-3DE3-9092-75F9-61A65F8A8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F:\urethral injury\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143925" cy="5923793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58D2B6-F1FB-6B96-7BFD-39281E31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870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E93610-4BFA-421C-E7B5-9E2810D70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u="sng" dirty="0">
                <a:solidFill>
                  <a:srgbClr val="FF0000"/>
                </a:solidFill>
              </a:rPr>
              <a:t>THE FEMALE URETHRA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4 cm long &amp; 6mm in </a:t>
            </a:r>
            <a:r>
              <a:rPr lang="en-US" sz="3200" dirty="0" err="1">
                <a:latin typeface="+mj-lt"/>
              </a:rPr>
              <a:t>diamter</a:t>
            </a:r>
            <a:endParaRPr lang="en-US" sz="3200" dirty="0">
              <a:latin typeface="+mj-lt"/>
            </a:endParaRP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+mj-lt"/>
              </a:rPr>
              <a:t>Extends from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neck of urinary bladder </a:t>
            </a:r>
            <a:r>
              <a:rPr lang="en-US" sz="3200" dirty="0">
                <a:solidFill>
                  <a:srgbClr val="000000"/>
                </a:solidFill>
                <a:latin typeface="+mj-lt"/>
              </a:rPr>
              <a:t>to open externally through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external urethral orifice (anterior to the vaginal opening)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Has only urinary function</a:t>
            </a:r>
          </a:p>
          <a:p>
            <a:r>
              <a:rPr lang="en-US" sz="3200" dirty="0">
                <a:latin typeface="+mj-lt"/>
              </a:rPr>
              <a:t>Easily dilatable &amp; catheters or </a:t>
            </a:r>
            <a:r>
              <a:rPr lang="en-US" sz="3200" dirty="0" err="1">
                <a:latin typeface="+mj-lt"/>
              </a:rPr>
              <a:t>cystoscopes</a:t>
            </a:r>
            <a:r>
              <a:rPr lang="en-US" sz="3200" dirty="0">
                <a:latin typeface="+mj-lt"/>
              </a:rPr>
              <a:t> can be easily passed through it</a:t>
            </a:r>
          </a:p>
          <a:p>
            <a:pPr>
              <a:buNone/>
            </a:pPr>
            <a:r>
              <a:rPr lang="en-US" sz="3200" dirty="0">
                <a:latin typeface="+mj-lt"/>
              </a:rPr>
              <a:t>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A5329E-E320-2B8E-B4D1-74604737C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Female Urethra</a:t>
            </a:r>
            <a:endParaRPr lang="en-US" dirty="0"/>
          </a:p>
        </p:txBody>
      </p:sp>
      <p:pic>
        <p:nvPicPr>
          <p:cNvPr id="7" name="Picture 5" descr="C:\Documents and Settings\Free User\My Documents\My Pictures\qase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67419" y="1935163"/>
            <a:ext cx="6409161" cy="4389437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EDB548-D907-5398-D022-DE11DC7D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i="1" u="sng" dirty="0">
                <a:solidFill>
                  <a:srgbClr val="FF0000"/>
                </a:solidFill>
              </a:rPr>
              <a:t>Female Urethral Injuries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4400" dirty="0">
                <a:latin typeface="+mj-lt"/>
                <a:sym typeface="Wingdings" pitchFamily="2" charset="2"/>
              </a:rPr>
              <a:t></a:t>
            </a:r>
            <a:r>
              <a:rPr lang="en-US" sz="4000" dirty="0">
                <a:latin typeface="+mj-lt"/>
                <a:sym typeface="Wingdings" pitchFamily="2" charset="2"/>
              </a:rPr>
              <a:t>O</a:t>
            </a:r>
            <a:r>
              <a:rPr lang="en-US" sz="4000" dirty="0">
                <a:latin typeface="+mj-lt"/>
              </a:rPr>
              <a:t>nly 5% in females( males 25% ) of all pelvic fractures have urethral injury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F</a:t>
            </a:r>
            <a:r>
              <a:rPr lang="en-US" sz="4000" dirty="0">
                <a:latin typeface="+mj-lt"/>
              </a:rPr>
              <a:t>requently associated  with vaginal lacerations and  rectal tears</a:t>
            </a:r>
          </a:p>
          <a:p>
            <a:pPr>
              <a:buNone/>
            </a:pPr>
            <a:r>
              <a:rPr lang="en-US" sz="4000" dirty="0">
                <a:latin typeface="+mj-lt"/>
                <a:sym typeface="Wingdings" pitchFamily="2" charset="2"/>
              </a:rPr>
              <a:t>C/O-Labial swelling &amp; </a:t>
            </a:r>
            <a:r>
              <a:rPr lang="en-US" sz="4000" dirty="0" err="1">
                <a:latin typeface="+mj-lt"/>
                <a:sym typeface="Wingdings" pitchFamily="2" charset="2"/>
              </a:rPr>
              <a:t>haematuria</a:t>
            </a:r>
            <a:endParaRPr lang="en-US" sz="4000" dirty="0">
              <a:latin typeface="+mj-lt"/>
              <a:sym typeface="Wingdings" pitchFamily="2" charset="2"/>
            </a:endParaRPr>
          </a:p>
          <a:p>
            <a:pPr>
              <a:buNone/>
            </a:pPr>
            <a:endParaRPr lang="en-US" sz="4400" dirty="0">
              <a:latin typeface="+mj-lt"/>
            </a:endParaRPr>
          </a:p>
          <a:p>
            <a:pPr>
              <a:buNone/>
            </a:pPr>
            <a:endParaRPr lang="en-US" sz="4400" dirty="0">
              <a:latin typeface="+mj-lt"/>
            </a:endParaRPr>
          </a:p>
          <a:p>
            <a:pPr>
              <a:buNone/>
            </a:pPr>
            <a:endParaRPr lang="en-US" sz="44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F1AD8-9790-D70A-21A0-E322637D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-428652"/>
            <a:ext cx="7500990" cy="70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F7A07-8D3F-36A6-BEDF-33DED89A6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0" y="196820"/>
          <a:ext cx="9239293" cy="6661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2" imgW="3476190" imgH="2591162" progId="">
                  <p:embed/>
                </p:oleObj>
              </mc:Choice>
              <mc:Fallback>
                <p:oleObj name="Photo Editor Photo" r:id="rId2" imgW="3476190" imgH="2591162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96820"/>
                        <a:ext cx="9239293" cy="66611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WordArt 7"/>
          <p:cNvSpPr>
            <a:spLocks noChangeArrowheads="1" noChangeShapeType="1" noTextEdit="1"/>
          </p:cNvSpPr>
          <p:nvPr/>
        </p:nvSpPr>
        <p:spPr bwMode="auto">
          <a:xfrm>
            <a:off x="2700338" y="5084763"/>
            <a:ext cx="3638550" cy="4286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4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Rounded MT Bold"/>
              </a:rPr>
              <a:t>Thanx &amp; Good Luck</a:t>
            </a:r>
          </a:p>
        </p:txBody>
      </p:sp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2133600" y="2057400"/>
            <a:ext cx="1600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  <a:latin typeface="Comic Sans MS" pitchFamily="66" charset="0"/>
              </a:rPr>
              <a:t>FLY HIGH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2553D2-B5B5-E886-56F4-2ACB29980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tushitamfoundation.com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1349</TotalTime>
  <Words>1773</Words>
  <Application>Microsoft Office PowerPoint</Application>
  <PresentationFormat>On-screen Show (4:3)</PresentationFormat>
  <Paragraphs>306</Paragraphs>
  <Slides>59</Slides>
  <Notes>8</Notes>
  <HiddenSlides>0</HiddenSlides>
  <MMClips>4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1" baseType="lpstr">
      <vt:lpstr>Arial</vt:lpstr>
      <vt:lpstr>Arial Black</vt:lpstr>
      <vt:lpstr>Arial Rounded MT Bold</vt:lpstr>
      <vt:lpstr>Calibri</vt:lpstr>
      <vt:lpstr>Comic Sans MS</vt:lpstr>
      <vt:lpstr>Constantia</vt:lpstr>
      <vt:lpstr>Symbol</vt:lpstr>
      <vt:lpstr>Times New Roman</vt:lpstr>
      <vt:lpstr>Wingdings</vt:lpstr>
      <vt:lpstr>Wingdings 2</vt:lpstr>
      <vt:lpstr>Flow</vt:lpstr>
      <vt:lpstr>Photo Editor Photo</vt:lpstr>
      <vt:lpstr>PowerPoint Presentation</vt:lpstr>
      <vt:lpstr>OUTLINE</vt:lpstr>
      <vt:lpstr>Urethral Trauma :Introduction </vt:lpstr>
      <vt:lpstr>PowerPoint Presentation</vt:lpstr>
      <vt:lpstr>Urethral rupture</vt:lpstr>
      <vt:lpstr>THE MALE URETHRA</vt:lpstr>
      <vt:lpstr>PowerPoint Presentation</vt:lpstr>
      <vt:lpstr>PowerPoint Presentation</vt:lpstr>
      <vt:lpstr>PowerPoint Presentation</vt:lpstr>
      <vt:lpstr>   </vt:lpstr>
      <vt:lpstr>PowerPoint Presentation</vt:lpstr>
      <vt:lpstr>Posterior Urethral Trauma: Etiology</vt:lpstr>
      <vt:lpstr>PowerPoint Presentation</vt:lpstr>
      <vt:lpstr>  </vt:lpstr>
      <vt:lpstr>   </vt:lpstr>
      <vt:lpstr>PowerPoint Presentation</vt:lpstr>
      <vt:lpstr>PowerPoint Presentation</vt:lpstr>
      <vt:lpstr>  </vt:lpstr>
      <vt:lpstr>   </vt:lpstr>
      <vt:lpstr> </vt:lpstr>
      <vt:lpstr>Pelvic fracture </vt:lpstr>
      <vt:lpstr>Retrograde Urethrogram</vt:lpstr>
      <vt:lpstr>    </vt:lpstr>
      <vt:lpstr>Retrograde Urethrogram</vt:lpstr>
      <vt:lpstr>PowerPoint Presentation</vt:lpstr>
      <vt:lpstr>Partial Tear</vt:lpstr>
      <vt:lpstr>Complete Tear</vt:lpstr>
      <vt:lpstr>Posterior Urethral Trauma: Diagnosis</vt:lpstr>
      <vt:lpstr>MANAGEMENT</vt:lpstr>
      <vt:lpstr>  </vt:lpstr>
      <vt:lpstr>Surgical Measures:</vt:lpstr>
      <vt:lpstr>PowerPoint Presentation</vt:lpstr>
      <vt:lpstr>Film Suprapubic Cystostomy </vt:lpstr>
      <vt:lpstr>PowerPoint Presentation</vt:lpstr>
      <vt:lpstr>Urethral reconstruction</vt:lpstr>
      <vt:lpstr>PowerPoint Presentation</vt:lpstr>
      <vt:lpstr>PowerPoint Presentation</vt:lpstr>
      <vt:lpstr>Anterior Urethral Injury</vt:lpstr>
      <vt:lpstr>    </vt:lpstr>
      <vt:lpstr>Symptoms:-</vt:lpstr>
      <vt:lpstr>Signs:-</vt:lpstr>
      <vt:lpstr>PowerPoint Presentation</vt:lpstr>
      <vt:lpstr>                            </vt:lpstr>
      <vt:lpstr>Sleeve Hematoma</vt:lpstr>
      <vt:lpstr>Butterfly Hematoma</vt:lpstr>
      <vt:lpstr>X-ray finding</vt:lpstr>
      <vt:lpstr>Management :-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THE FEMALE URETHRA</vt:lpstr>
      <vt:lpstr>Female Urethra</vt:lpstr>
      <vt:lpstr>Female Urethral Injuries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raj</dc:creator>
  <cp:lastModifiedBy>Dr RK Singh</cp:lastModifiedBy>
  <cp:revision>142</cp:revision>
  <dcterms:created xsi:type="dcterms:W3CDTF">2014-09-25T06:30:52Z</dcterms:created>
  <dcterms:modified xsi:type="dcterms:W3CDTF">2024-11-08T04:48:44Z</dcterms:modified>
</cp:coreProperties>
</file>